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303" r:id="rId3"/>
    <p:sldId id="284" r:id="rId4"/>
    <p:sldId id="307" r:id="rId5"/>
    <p:sldId id="329" r:id="rId6"/>
    <p:sldId id="330" r:id="rId7"/>
    <p:sldId id="331" r:id="rId8"/>
    <p:sldId id="332" r:id="rId9"/>
    <p:sldId id="333" r:id="rId10"/>
    <p:sldId id="334" r:id="rId11"/>
    <p:sldId id="309" r:id="rId12"/>
    <p:sldId id="310" r:id="rId13"/>
    <p:sldId id="313" r:id="rId14"/>
    <p:sldId id="314" r:id="rId15"/>
    <p:sldId id="315" r:id="rId16"/>
    <p:sldId id="316" r:id="rId17"/>
    <p:sldId id="317" r:id="rId18"/>
    <p:sldId id="318" r:id="rId19"/>
    <p:sldId id="322" r:id="rId20"/>
    <p:sldId id="320" r:id="rId21"/>
    <p:sldId id="321" r:id="rId22"/>
    <p:sldId id="319" r:id="rId23"/>
    <p:sldId id="323" r:id="rId24"/>
    <p:sldId id="325" r:id="rId25"/>
    <p:sldId id="328" r:id="rId26"/>
    <p:sldId id="324" r:id="rId27"/>
    <p:sldId id="326" r:id="rId28"/>
    <p:sldId id="327" r:id="rId29"/>
    <p:sldId id="308" r:id="rId30"/>
    <p:sldId id="304" r:id="rId31"/>
    <p:sldId id="268" r:id="rId32"/>
    <p:sldId id="306" r:id="rId33"/>
    <p:sldId id="311" r:id="rId34"/>
    <p:sldId id="312" r:id="rId35"/>
    <p:sldId id="281" r:id="rId36"/>
    <p:sldId id="283"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171A"/>
    <a:srgbClr val="CB4F52"/>
    <a:srgbClr val="A11A2B"/>
    <a:srgbClr val="C51F25"/>
    <a:srgbClr val="AACB3C"/>
    <a:srgbClr val="75AC31"/>
    <a:srgbClr val="1A498A"/>
    <a:srgbClr val="2E5796"/>
    <a:srgbClr val="3F68A3"/>
    <a:srgbClr val="6595C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5620"/>
    <p:restoredTop sz="96473" autoAdjust="0"/>
  </p:normalViewPr>
  <p:slideViewPr>
    <p:cSldViewPr snapToGrid="0" snapToObjects="1">
      <p:cViewPr varScale="1">
        <p:scale>
          <a:sx n="94" d="100"/>
          <a:sy n="94" d="100"/>
        </p:scale>
        <p:origin x="-462" y="-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DB9B8C-553D-6649-9355-C666562B8DAF}" type="datetimeFigureOut">
              <a:rPr lang="en-US" smtClean="0"/>
              <a:pPr/>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29403789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B9B8C-553D-6649-9355-C666562B8DAF}" type="datetimeFigureOut">
              <a:rPr lang="en-US" smtClean="0"/>
              <a:pPr/>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320562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B9B8C-553D-6649-9355-C666562B8DAF}" type="datetimeFigureOut">
              <a:rPr lang="en-US" smtClean="0"/>
              <a:pPr/>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420066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dirty="0" smtClean="0"/>
              <a:t>www.alliancenet.in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356747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DB9B8C-553D-6649-9355-C666562B8DAF}" type="datetimeFigureOut">
              <a:rPr lang="en-US" smtClean="0"/>
              <a:pPr/>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35334613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DB9B8C-553D-6649-9355-C666562B8DAF}" type="datetimeFigureOut">
              <a:rPr lang="en-US" smtClean="0"/>
              <a:pPr/>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16864936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DB9B8C-553D-6649-9355-C666562B8DAF}" type="datetimeFigureOut">
              <a:rPr lang="en-US" smtClean="0"/>
              <a:pPr/>
              <a:t>8/27/2014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110315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DB9B8C-553D-6649-9355-C666562B8DAF}" type="datetimeFigureOut">
              <a:rPr lang="en-US" smtClean="0"/>
              <a:pPr/>
              <a:t>8/27/2014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190919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B9B8C-553D-6649-9355-C666562B8DAF}" type="datetimeFigureOut">
              <a:rPr lang="en-US" smtClean="0"/>
              <a:pPr/>
              <a:t>8/27/2014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288704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DB9B8C-553D-6649-9355-C666562B8DAF}" type="datetimeFigureOut">
              <a:rPr lang="en-US" smtClean="0"/>
              <a:pPr/>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2249147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DB9B8C-553D-6649-9355-C666562B8DAF}" type="datetimeFigureOut">
              <a:rPr lang="en-US" smtClean="0"/>
              <a:pPr/>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25530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ADB9B8C-553D-6649-9355-C666562B8DAF}" type="datetimeFigureOut">
              <a:rPr lang="en-US" smtClean="0"/>
              <a:pPr/>
              <a:t>8/27/2014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5849E3E-B9A3-534F-9C70-BDA187C1FA01}" type="slidenum">
              <a:rPr lang="en-US" smtClean="0"/>
              <a:pPr/>
              <a:t>‹#›</a:t>
            </a:fld>
            <a:endParaRPr lang="en-US"/>
          </a:p>
        </p:txBody>
      </p:sp>
    </p:spTree>
    <p:extLst>
      <p:ext uri="{BB962C8B-B14F-4D97-AF65-F5344CB8AC3E}">
        <p14:creationId xmlns="" xmlns:p14="http://schemas.microsoft.com/office/powerpoint/2010/main" val="2722042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hyperlink" Target="http://www.rajinterior.co.in/" TargetMode="External"/><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hyperlink" Target="mailto:info@rajinterior.co.in" TargetMode="External"/><Relationship Id="rId9" Type="http://schemas.openxmlformats.org/officeDocument/2006/relationships/image" Target="../media/image17.jpe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hyperlink" Target="http://www.rajinterior.co.in/" TargetMode="Externa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hyperlink" Target="mailto:info@rajinterior.co.in" TargetMode="External"/><Relationship Id="rId9" Type="http://schemas.openxmlformats.org/officeDocument/2006/relationships/image" Target="../media/image27.png"/><Relationship Id="rId1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33.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6.png"/><Relationship Id="rId4" Type="http://schemas.openxmlformats.org/officeDocument/2006/relationships/image" Target="../media/image14.jpe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37.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36.png"/><Relationship Id="rId4" Type="http://schemas.openxmlformats.org/officeDocument/2006/relationships/image" Target="../media/image15.jpe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40.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36.png"/><Relationship Id="rId4" Type="http://schemas.openxmlformats.org/officeDocument/2006/relationships/image" Target="../media/image16.jpe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43.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36.png"/><Relationship Id="rId4" Type="http://schemas.openxmlformats.org/officeDocument/2006/relationships/image" Target="../media/image18.jpe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46.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36.png"/><Relationship Id="rId4" Type="http://schemas.openxmlformats.org/officeDocument/2006/relationships/image" Target="../media/image19.jpe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49.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36.png"/><Relationship Id="rId4" Type="http://schemas.openxmlformats.org/officeDocument/2006/relationships/image" Target="../media/image20.jpe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52.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36.png"/><Relationship Id="rId4" Type="http://schemas.openxmlformats.org/officeDocument/2006/relationships/image" Target="../media/image22.jpe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55.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55.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58.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61.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36.png"/><Relationship Id="rId4" Type="http://schemas.openxmlformats.org/officeDocument/2006/relationships/image" Target="../media/image29.jpe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64.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67.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70.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73.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36.png"/><Relationship Id="rId4" Type="http://schemas.openxmlformats.org/officeDocument/2006/relationships/image" Target="../media/image26.jpe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hyperlink" Target="mailto:info@rajinterior.co.in" TargetMode="External"/><Relationship Id="rId3" Type="http://schemas.openxmlformats.org/officeDocument/2006/relationships/image" Target="../media/image76.jpeg"/><Relationship Id="rId7"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10" Type="http://schemas.openxmlformats.org/officeDocument/2006/relationships/image" Target="../media/image36.png"/><Relationship Id="rId4" Type="http://schemas.openxmlformats.org/officeDocument/2006/relationships/image" Target="../media/image77.jpeg"/><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3.png"/><Relationship Id="rId4" Type="http://schemas.openxmlformats.org/officeDocument/2006/relationships/hyperlink" Target="mailto:info@rajinterior.co.i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rajinterior.co.in/"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hyperlink" Target="mailto:info@rajinterior.co.i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info@rajinterior.co.in" TargetMode="External"/><Relationship Id="rId4" Type="http://schemas.openxmlformats.org/officeDocument/2006/relationships/hyperlink" Target="http://www.rajinterior.co.i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mailto:info@rajinterior.co.in" TargetMode="External"/><Relationship Id="rId4" Type="http://schemas.openxmlformats.org/officeDocument/2006/relationships/hyperlink" Target="http://www.rajinterior.co.i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13.jpeg"/><Relationship Id="rId4" Type="http://schemas.openxmlformats.org/officeDocument/2006/relationships/image" Target="../media/image8.jpe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logo.png"/>
          <p:cNvPicPr>
            <a:picLocks noChangeAspect="1"/>
          </p:cNvPicPr>
          <p:nvPr/>
        </p:nvPicPr>
        <p:blipFill>
          <a:blip r:embed="rId3"/>
          <a:stretch>
            <a:fillRect/>
          </a:stretch>
        </p:blipFill>
        <p:spPr>
          <a:xfrm>
            <a:off x="3442415" y="1709530"/>
            <a:ext cx="2030733" cy="1083818"/>
          </a:xfrm>
          <a:prstGeom prst="rect">
            <a:avLst/>
          </a:prstGeom>
        </p:spPr>
      </p:pic>
      <p:sp>
        <p:nvSpPr>
          <p:cNvPr id="11" name="TextBox 10"/>
          <p:cNvSpPr txBox="1"/>
          <p:nvPr/>
        </p:nvSpPr>
        <p:spPr>
          <a:xfrm>
            <a:off x="2378765" y="2793348"/>
            <a:ext cx="4181061" cy="276999"/>
          </a:xfrm>
          <a:prstGeom prst="rect">
            <a:avLst/>
          </a:prstGeom>
          <a:noFill/>
        </p:spPr>
        <p:txBody>
          <a:bodyPr wrap="square" rtlCol="0">
            <a:spAutoFit/>
          </a:bodyPr>
          <a:lstStyle/>
          <a:p>
            <a:pPr algn="ctr"/>
            <a:r>
              <a:rPr lang="en-US" sz="1200" dirty="0" smtClean="0">
                <a:solidFill>
                  <a:srgbClr val="93171A"/>
                </a:solidFill>
                <a:latin typeface="Arial" pitchFamily="34" charset="0"/>
                <a:cs typeface="Arial" pitchFamily="34" charset="0"/>
              </a:rPr>
              <a:t>Integrating Innovation and Skills</a:t>
            </a:r>
            <a:endParaRPr lang="en-US" sz="1200" dirty="0">
              <a:solidFill>
                <a:srgbClr val="93171A"/>
              </a:solidFill>
              <a:latin typeface="Arial" pitchFamily="34" charset="0"/>
              <a:cs typeface="Arial" pitchFamily="34" charset="0"/>
            </a:endParaRPr>
          </a:p>
        </p:txBody>
      </p:sp>
    </p:spTree>
    <p:extLst>
      <p:ext uri="{BB962C8B-B14F-4D97-AF65-F5344CB8AC3E}">
        <p14:creationId xmlns="" xmlns:p14="http://schemas.microsoft.com/office/powerpoint/2010/main" val="2711245891"/>
      </p:ext>
    </p:extLst>
  </p:cSld>
  <p:clrMapOvr>
    <a:masterClrMapping/>
  </p:clrMapOvr>
  <p:transition spd="slow" advTm="6000">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3943332"/>
        </p:xfrm>
        <a:graphic>
          <a:graphicData uri="http://schemas.openxmlformats.org/drawingml/2006/table">
            <a:tbl>
              <a:tblPr firstRow="1" bandRow="1">
                <a:tableStyleId>{21E4AEA4-8DFA-4A89-87EB-49C32662AFE0}</a:tableStyleId>
              </a:tblPr>
              <a:tblGrid>
                <a:gridCol w="1967368"/>
                <a:gridCol w="2368458"/>
                <a:gridCol w="951211"/>
                <a:gridCol w="2552330"/>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332509">
                <a:tc>
                  <a:txBody>
                    <a:bodyPr/>
                    <a:lstStyle/>
                    <a:p>
                      <a:r>
                        <a:rPr lang="en-US" sz="900" dirty="0" smtClean="0">
                          <a:latin typeface="Arial" pitchFamily="34" charset="0"/>
                          <a:cs typeface="Arial" pitchFamily="34" charset="0"/>
                        </a:rPr>
                        <a:t>Citrus Hotel, </a:t>
                      </a:r>
                      <a:r>
                        <a:rPr lang="en-US" sz="900" dirty="0" err="1" smtClean="0">
                          <a:latin typeface="Arial" pitchFamily="34" charset="0"/>
                          <a:cs typeface="Arial" pitchFamily="34" charset="0"/>
                        </a:rPr>
                        <a:t>Lonavlala</a:t>
                      </a:r>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Guest Rooms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128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I &amp; I Designs </a:t>
                      </a:r>
                      <a:r>
                        <a:rPr lang="en-US" sz="900" dirty="0" err="1" smtClean="0">
                          <a:latin typeface="Arial" pitchFamily="34" charset="0"/>
                          <a:cs typeface="Arial" pitchFamily="34" charset="0"/>
                        </a:rPr>
                        <a:t>Mahim</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Manchester United</a:t>
                      </a:r>
                    </a:p>
                    <a:p>
                      <a:r>
                        <a:rPr lang="en-US" sz="900" dirty="0" smtClean="0">
                          <a:latin typeface="Arial" pitchFamily="34" charset="0"/>
                          <a:cs typeface="Arial" pitchFamily="34" charset="0"/>
                        </a:rPr>
                        <a:t>Vivacity Mall, Thane</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97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369927">
                <a:tc>
                  <a:txBody>
                    <a:bodyPr/>
                    <a:lstStyle/>
                    <a:p>
                      <a:r>
                        <a:rPr lang="en-US" sz="900" dirty="0" smtClean="0">
                          <a:latin typeface="Arial" pitchFamily="34" charset="0"/>
                          <a:cs typeface="Arial" pitchFamily="34" charset="0"/>
                        </a:rPr>
                        <a:t>Ping Pong BKC, Mumbai</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89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Mach </a:t>
                      </a:r>
                      <a:r>
                        <a:rPr lang="en-US" sz="900" dirty="0" err="1" smtClean="0">
                          <a:latin typeface="Arial" pitchFamily="34" charset="0"/>
                          <a:cs typeface="Arial" pitchFamily="34" charset="0"/>
                        </a:rPr>
                        <a:t>Architektur</a:t>
                      </a:r>
                      <a:r>
                        <a:rPr lang="en-US" sz="900" dirty="0" smtClean="0">
                          <a:latin typeface="Arial" pitchFamily="34" charset="0"/>
                          <a:cs typeface="Arial" pitchFamily="34" charset="0"/>
                        </a:rPr>
                        <a:t> Zurich</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err="1" smtClean="0">
                          <a:latin typeface="Arial" pitchFamily="34" charset="0"/>
                          <a:cs typeface="Arial" pitchFamily="34" charset="0"/>
                        </a:rPr>
                        <a:t>Sofitel</a:t>
                      </a:r>
                      <a:r>
                        <a:rPr lang="en-US" sz="900" dirty="0" smtClean="0">
                          <a:latin typeface="Arial" pitchFamily="34" charset="0"/>
                          <a:cs typeface="Arial" pitchFamily="34" charset="0"/>
                        </a:rPr>
                        <a:t> Hotel BKC, Mumbai</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Guest Rooms</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Ball Room / Pre function Hall</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BOH Area</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fr-FR" sz="900" dirty="0" smtClean="0">
                          <a:latin typeface="Arial" pitchFamily="34" charset="0"/>
                          <a:cs typeface="Arial" pitchFamily="34" charset="0"/>
                        </a:rPr>
                        <a:t>892 Lacs</a:t>
                      </a:r>
                    </a:p>
                    <a:p>
                      <a:endParaRPr lang="fr-FR" sz="900" dirty="0" smtClean="0">
                        <a:latin typeface="Arial" pitchFamily="34" charset="0"/>
                        <a:cs typeface="Arial" pitchFamily="34" charset="0"/>
                      </a:endParaRPr>
                    </a:p>
                    <a:p>
                      <a:r>
                        <a:rPr lang="fr-FR" sz="900" dirty="0" smtClean="0">
                          <a:latin typeface="Arial" pitchFamily="34" charset="0"/>
                          <a:cs typeface="Arial" pitchFamily="34" charset="0"/>
                        </a:rPr>
                        <a:t>180 Lacs</a:t>
                      </a:r>
                    </a:p>
                    <a:p>
                      <a:endParaRPr lang="fr-FR" sz="900" dirty="0" smtClean="0">
                        <a:latin typeface="Arial" pitchFamily="34" charset="0"/>
                        <a:cs typeface="Arial" pitchFamily="34" charset="0"/>
                      </a:endParaRPr>
                    </a:p>
                    <a:p>
                      <a:r>
                        <a:rPr lang="fr-FR" sz="900" dirty="0" smtClean="0">
                          <a:latin typeface="Arial" pitchFamily="34" charset="0"/>
                          <a:cs typeface="Arial" pitchFamily="34" charset="0"/>
                        </a:rPr>
                        <a:t>220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IMA, Singapore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Hotel </a:t>
                      </a:r>
                      <a:r>
                        <a:rPr lang="en-US" sz="900" dirty="0" err="1" smtClean="0">
                          <a:latin typeface="Arial" pitchFamily="34" charset="0"/>
                          <a:cs typeface="Arial" pitchFamily="34" charset="0"/>
                        </a:rPr>
                        <a:t>Novotel</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Juhu</a:t>
                      </a:r>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Guest Rooms, Toilets &amp; Corridors</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Banquet Hall / pre function</a:t>
                      </a:r>
                    </a:p>
                    <a:p>
                      <a:r>
                        <a:rPr lang="en-US" sz="900" dirty="0" smtClean="0">
                          <a:latin typeface="Arial" pitchFamily="34" charset="0"/>
                          <a:cs typeface="Arial" pitchFamily="34" charset="0"/>
                        </a:rPr>
                        <a:t>area / meeting room</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Office Block</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fr-FR" sz="900" dirty="0" smtClean="0">
                          <a:latin typeface="Arial" pitchFamily="34" charset="0"/>
                          <a:cs typeface="Arial" pitchFamily="34" charset="0"/>
                        </a:rPr>
                        <a:t>350 Lacs</a:t>
                      </a:r>
                    </a:p>
                    <a:p>
                      <a:endParaRPr lang="fr-FR" sz="900" dirty="0" smtClean="0">
                        <a:latin typeface="Arial" pitchFamily="34" charset="0"/>
                        <a:cs typeface="Arial" pitchFamily="34" charset="0"/>
                      </a:endParaRPr>
                    </a:p>
                    <a:p>
                      <a:r>
                        <a:rPr lang="fr-FR" sz="900" dirty="0" smtClean="0">
                          <a:latin typeface="Arial" pitchFamily="34" charset="0"/>
                          <a:cs typeface="Arial" pitchFamily="34" charset="0"/>
                        </a:rPr>
                        <a:t>193 Lacs</a:t>
                      </a:r>
                    </a:p>
                    <a:p>
                      <a:endParaRPr lang="fr-FR" sz="900" dirty="0" smtClean="0">
                        <a:latin typeface="Arial" pitchFamily="34" charset="0"/>
                        <a:cs typeface="Arial" pitchFamily="34" charset="0"/>
                      </a:endParaRPr>
                    </a:p>
                    <a:p>
                      <a:endParaRPr lang="fr-FR" sz="900" dirty="0" smtClean="0">
                        <a:latin typeface="Arial" pitchFamily="34" charset="0"/>
                        <a:cs typeface="Arial" pitchFamily="34" charset="0"/>
                      </a:endParaRPr>
                    </a:p>
                    <a:p>
                      <a:r>
                        <a:rPr lang="fr-FR" sz="900" dirty="0" smtClean="0">
                          <a:latin typeface="Arial" pitchFamily="34" charset="0"/>
                          <a:cs typeface="Arial" pitchFamily="34" charset="0"/>
                        </a:rPr>
                        <a:t>59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IMA, Singapore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Hotel The Kenilworth, 1 &amp; 2 </a:t>
                      </a:r>
                      <a:r>
                        <a:rPr lang="en-US" sz="900" dirty="0" err="1" smtClean="0">
                          <a:latin typeface="Arial" pitchFamily="34" charset="0"/>
                          <a:cs typeface="Arial" pitchFamily="34" charset="0"/>
                        </a:rPr>
                        <a:t>Russel</a:t>
                      </a:r>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Street, </a:t>
                      </a:r>
                      <a:r>
                        <a:rPr lang="en-US" sz="900" dirty="0" err="1" smtClean="0">
                          <a:latin typeface="Arial" pitchFamily="34" charset="0"/>
                          <a:cs typeface="Arial" pitchFamily="34" charset="0"/>
                        </a:rPr>
                        <a:t>Kolkatta</a:t>
                      </a:r>
                      <a:endParaRPr lang="en-US" sz="900" dirty="0" smtClean="0">
                        <a:latin typeface="Arial" pitchFamily="34" charset="0"/>
                        <a:cs typeface="Arial" pitchFamily="34" charset="0"/>
                      </a:endParaRPr>
                    </a:p>
                    <a:p>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Guest Rooms &amp; Toilets</a:t>
                      </a:r>
                    </a:p>
                    <a:p>
                      <a:endParaRPr lang="en-US" sz="900" dirty="0" smtClean="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163 </a:t>
                      </a:r>
                      <a:r>
                        <a:rPr lang="en-US" sz="900" dirty="0" err="1" smtClean="0">
                          <a:latin typeface="Arial" pitchFamily="34" charset="0"/>
                          <a:cs typeface="Arial" pitchFamily="34" charset="0"/>
                        </a:rPr>
                        <a:t>Lacs</a:t>
                      </a:r>
                      <a:endParaRPr lang="en-US" sz="900" dirty="0" smtClean="0">
                        <a:latin typeface="Arial" pitchFamily="34" charset="0"/>
                        <a:cs typeface="Arial" pitchFamily="34" charset="0"/>
                      </a:endParaRPr>
                    </a:p>
                    <a:p>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Mansion</a:t>
                      </a:r>
                    </a:p>
                    <a:p>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7"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9</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0" name="TextBox 19"/>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3"/>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4"/>
              </a:rPr>
              <a:t>info@rajinterior.co.in</a:t>
            </a:r>
            <a:endParaRPr lang="en-US" sz="800" dirty="0">
              <a:solidFill>
                <a:schemeClr val="bg1">
                  <a:lumMod val="50000"/>
                </a:schemeClr>
              </a:solidFill>
              <a:latin typeface="Arial" pitchFamily="34" charset="0"/>
              <a:cs typeface="Arial" pitchFamily="34" charset="0"/>
            </a:endParaRPr>
          </a:p>
        </p:txBody>
      </p:sp>
      <p:pic>
        <p:nvPicPr>
          <p:cNvPr id="21" name="Picture 20" descr="logo.png"/>
          <p:cNvPicPr>
            <a:picLocks noChangeAspect="1"/>
          </p:cNvPicPr>
          <p:nvPr/>
        </p:nvPicPr>
        <p:blipFill>
          <a:blip r:embed="rId5"/>
          <a:srcRect l="23766" r="19502" b="31292"/>
          <a:stretch>
            <a:fillRect/>
          </a:stretch>
        </p:blipFill>
        <p:spPr>
          <a:xfrm>
            <a:off x="8057322" y="4665836"/>
            <a:ext cx="636104" cy="411159"/>
          </a:xfrm>
          <a:prstGeom prst="rect">
            <a:avLst/>
          </a:prstGeom>
        </p:spPr>
      </p:pic>
      <p:sp>
        <p:nvSpPr>
          <p:cNvPr id="23" name="TextBox 22"/>
          <p:cNvSpPr txBox="1"/>
          <p:nvPr/>
        </p:nvSpPr>
        <p:spPr>
          <a:xfrm>
            <a:off x="584001" y="275470"/>
            <a:ext cx="4041913" cy="430887"/>
          </a:xfrm>
          <a:prstGeom prst="rect">
            <a:avLst/>
          </a:prstGeom>
          <a:noFill/>
        </p:spPr>
        <p:txBody>
          <a:bodyPr wrap="square" rtlCol="0">
            <a:spAutoFit/>
          </a:bodyPr>
          <a:lstStyle/>
          <a:p>
            <a:r>
              <a:rPr lang="en-US" sz="2200" dirty="0" smtClean="0">
                <a:solidFill>
                  <a:srgbClr val="93171A"/>
                </a:solidFill>
                <a:latin typeface="Georgia" pitchFamily="18" charset="0"/>
                <a:cs typeface="Arial" pitchFamily="34" charset="0"/>
              </a:rPr>
              <a:t>Client List</a:t>
            </a:r>
          </a:p>
        </p:txBody>
      </p:sp>
      <p:sp>
        <p:nvSpPr>
          <p:cNvPr id="25" name="Rectangle 24"/>
          <p:cNvSpPr/>
          <p:nvPr/>
        </p:nvSpPr>
        <p:spPr>
          <a:xfrm>
            <a:off x="2173357" y="490914"/>
            <a:ext cx="6970642" cy="10485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Content Placeholder 8" descr="LOGO01.png"/>
          <p:cNvPicPr>
            <a:picLocks noGrp="1" noChangeAspect="1"/>
          </p:cNvPicPr>
          <p:nvPr>
            <p:ph sz="quarter" idx="12"/>
          </p:nvPr>
        </p:nvPicPr>
        <p:blipFill>
          <a:blip r:embed="rId6"/>
          <a:stretch>
            <a:fillRect/>
          </a:stretch>
        </p:blipFill>
        <p:spPr>
          <a:xfrm>
            <a:off x="688153" y="1113506"/>
            <a:ext cx="1376362" cy="1211725"/>
          </a:xfrm>
          <a:ln w="22225">
            <a:noFill/>
          </a:ln>
        </p:spPr>
      </p:pic>
      <p:pic>
        <p:nvPicPr>
          <p:cNvPr id="30" name="Content Placeholder 8" descr="LOGO01.png"/>
          <p:cNvPicPr>
            <a:picLocks noGrp="1" noChangeAspect="1"/>
          </p:cNvPicPr>
          <p:nvPr>
            <p:ph sz="quarter" idx="12"/>
          </p:nvPr>
        </p:nvPicPr>
        <p:blipFill>
          <a:blip r:embed="rId7"/>
          <a:stretch>
            <a:fillRect/>
          </a:stretch>
        </p:blipFill>
        <p:spPr>
          <a:xfrm>
            <a:off x="2266128" y="1118268"/>
            <a:ext cx="1376362" cy="1211725"/>
          </a:xfrm>
          <a:solidFill>
            <a:schemeClr val="bg1"/>
          </a:solidFill>
        </p:spPr>
      </p:pic>
      <p:pic>
        <p:nvPicPr>
          <p:cNvPr id="31" name="Content Placeholder 8" descr="LOGO01.png"/>
          <p:cNvPicPr>
            <a:picLocks noGrp="1" noChangeAspect="1"/>
          </p:cNvPicPr>
          <p:nvPr>
            <p:ph sz="quarter" idx="12"/>
          </p:nvPr>
        </p:nvPicPr>
        <p:blipFill>
          <a:blip r:embed="rId8"/>
          <a:stretch>
            <a:fillRect/>
          </a:stretch>
        </p:blipFill>
        <p:spPr>
          <a:xfrm>
            <a:off x="3866328" y="1118268"/>
            <a:ext cx="1376362" cy="1211725"/>
          </a:xfrm>
        </p:spPr>
      </p:pic>
      <p:pic>
        <p:nvPicPr>
          <p:cNvPr id="32" name="Content Placeholder 8" descr="LOGO01.png"/>
          <p:cNvPicPr>
            <a:picLocks noGrp="1" noChangeAspect="1"/>
          </p:cNvPicPr>
          <p:nvPr>
            <p:ph sz="quarter" idx="12"/>
          </p:nvPr>
        </p:nvPicPr>
        <p:blipFill>
          <a:blip r:embed="rId9"/>
          <a:stretch>
            <a:fillRect/>
          </a:stretch>
        </p:blipFill>
        <p:spPr>
          <a:xfrm>
            <a:off x="5466528" y="1118268"/>
            <a:ext cx="1376362" cy="1211725"/>
          </a:xfrm>
        </p:spPr>
      </p:pic>
      <p:pic>
        <p:nvPicPr>
          <p:cNvPr id="33" name="Content Placeholder 8" descr="LOGO01.png"/>
          <p:cNvPicPr>
            <a:picLocks noGrp="1" noChangeAspect="1"/>
          </p:cNvPicPr>
          <p:nvPr>
            <p:ph sz="quarter" idx="12"/>
          </p:nvPr>
        </p:nvPicPr>
        <p:blipFill>
          <a:blip r:embed="rId10"/>
          <a:stretch>
            <a:fillRect/>
          </a:stretch>
        </p:blipFill>
        <p:spPr>
          <a:xfrm>
            <a:off x="7066728" y="1113506"/>
            <a:ext cx="1376362" cy="1211725"/>
          </a:xfrm>
        </p:spPr>
      </p:pic>
      <p:pic>
        <p:nvPicPr>
          <p:cNvPr id="34" name="Content Placeholder 8" descr="LOGO01.png"/>
          <p:cNvPicPr>
            <a:picLocks noGrp="1" noChangeAspect="1"/>
          </p:cNvPicPr>
          <p:nvPr>
            <p:ph sz="quarter" idx="12"/>
          </p:nvPr>
        </p:nvPicPr>
        <p:blipFill>
          <a:blip r:embed="rId11"/>
          <a:stretch>
            <a:fillRect/>
          </a:stretch>
        </p:blipFill>
        <p:spPr>
          <a:xfrm>
            <a:off x="683391" y="2704182"/>
            <a:ext cx="1376362" cy="1211725"/>
          </a:xfrm>
        </p:spPr>
      </p:pic>
      <p:pic>
        <p:nvPicPr>
          <p:cNvPr id="35" name="Content Placeholder 8" descr="LOGO01.png"/>
          <p:cNvPicPr>
            <a:picLocks noGrp="1" noChangeAspect="1"/>
          </p:cNvPicPr>
          <p:nvPr>
            <p:ph sz="quarter" idx="12"/>
          </p:nvPr>
        </p:nvPicPr>
        <p:blipFill>
          <a:blip r:embed="rId12"/>
          <a:stretch>
            <a:fillRect/>
          </a:stretch>
        </p:blipFill>
        <p:spPr>
          <a:xfrm>
            <a:off x="2261366" y="2708944"/>
            <a:ext cx="1376362" cy="1211725"/>
          </a:xfrm>
        </p:spPr>
      </p:pic>
      <p:pic>
        <p:nvPicPr>
          <p:cNvPr id="37" name="Content Placeholder 8" descr="LOGO01.png"/>
          <p:cNvPicPr>
            <a:picLocks noGrp="1" noChangeAspect="1"/>
          </p:cNvPicPr>
          <p:nvPr>
            <p:ph sz="quarter" idx="12"/>
          </p:nvPr>
        </p:nvPicPr>
        <p:blipFill>
          <a:blip r:embed="rId13"/>
          <a:stretch>
            <a:fillRect/>
          </a:stretch>
        </p:blipFill>
        <p:spPr>
          <a:xfrm>
            <a:off x="3866328" y="2714121"/>
            <a:ext cx="1376362" cy="1211725"/>
          </a:xfrm>
        </p:spPr>
      </p:pic>
      <p:pic>
        <p:nvPicPr>
          <p:cNvPr id="38" name="Content Placeholder 8" descr="LOGO01.png"/>
          <p:cNvPicPr>
            <a:picLocks noGrp="1" noChangeAspect="1"/>
          </p:cNvPicPr>
          <p:nvPr>
            <p:ph sz="quarter" idx="12"/>
          </p:nvPr>
        </p:nvPicPr>
        <p:blipFill>
          <a:blip r:embed="rId14"/>
          <a:stretch>
            <a:fillRect/>
          </a:stretch>
        </p:blipFill>
        <p:spPr>
          <a:xfrm>
            <a:off x="5466528" y="2713706"/>
            <a:ext cx="1376362" cy="1211725"/>
          </a:xfrm>
        </p:spPr>
      </p:pic>
      <p:pic>
        <p:nvPicPr>
          <p:cNvPr id="22" name="Content Placeholder 8" descr="LOGO01.png"/>
          <p:cNvPicPr>
            <a:picLocks noGrp="1" noChangeAspect="1"/>
          </p:cNvPicPr>
          <p:nvPr>
            <p:ph sz="quarter" idx="12"/>
          </p:nvPr>
        </p:nvPicPr>
        <p:blipFill>
          <a:blip r:embed="rId15"/>
          <a:stretch>
            <a:fillRect/>
          </a:stretch>
        </p:blipFill>
        <p:spPr>
          <a:xfrm>
            <a:off x="7066728" y="2708944"/>
            <a:ext cx="1376361" cy="1211725"/>
          </a:xfrm>
          <a:ln w="222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par>
                          <p:cTn id="8" fill="hold">
                            <p:stCondLst>
                              <p:cond delay="1000"/>
                            </p:stCondLst>
                            <p:childTnLst>
                              <p:par>
                                <p:cTn id="9" presetID="12" presetClass="entr" presetSubtype="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Right)">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60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7"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10</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0" name="TextBox 19"/>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3"/>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4"/>
              </a:rPr>
              <a:t>info@rajinterior.co.in</a:t>
            </a:r>
            <a:endParaRPr lang="en-US" sz="800" dirty="0">
              <a:solidFill>
                <a:schemeClr val="bg1">
                  <a:lumMod val="50000"/>
                </a:schemeClr>
              </a:solidFill>
              <a:latin typeface="Arial" pitchFamily="34" charset="0"/>
              <a:cs typeface="Arial" pitchFamily="34" charset="0"/>
            </a:endParaRPr>
          </a:p>
        </p:txBody>
      </p:sp>
      <p:pic>
        <p:nvPicPr>
          <p:cNvPr id="21" name="Picture 20" descr="logo.png"/>
          <p:cNvPicPr>
            <a:picLocks noChangeAspect="1"/>
          </p:cNvPicPr>
          <p:nvPr/>
        </p:nvPicPr>
        <p:blipFill>
          <a:blip r:embed="rId5"/>
          <a:srcRect l="23766" r="19502" b="31292"/>
          <a:stretch>
            <a:fillRect/>
          </a:stretch>
        </p:blipFill>
        <p:spPr>
          <a:xfrm>
            <a:off x="8057322" y="4665836"/>
            <a:ext cx="636104" cy="411159"/>
          </a:xfrm>
          <a:prstGeom prst="rect">
            <a:avLst/>
          </a:prstGeom>
        </p:spPr>
      </p:pic>
      <p:sp>
        <p:nvSpPr>
          <p:cNvPr id="23" name="TextBox 22"/>
          <p:cNvSpPr txBox="1"/>
          <p:nvPr/>
        </p:nvSpPr>
        <p:spPr>
          <a:xfrm>
            <a:off x="584001" y="275470"/>
            <a:ext cx="4041913" cy="430887"/>
          </a:xfrm>
          <a:prstGeom prst="rect">
            <a:avLst/>
          </a:prstGeom>
          <a:noFill/>
        </p:spPr>
        <p:txBody>
          <a:bodyPr wrap="square" rtlCol="0">
            <a:spAutoFit/>
          </a:bodyPr>
          <a:lstStyle/>
          <a:p>
            <a:r>
              <a:rPr lang="en-US" sz="2200" dirty="0" smtClean="0">
                <a:solidFill>
                  <a:srgbClr val="93171A"/>
                </a:solidFill>
                <a:latin typeface="Georgia" pitchFamily="18" charset="0"/>
                <a:cs typeface="Arial" pitchFamily="34" charset="0"/>
              </a:rPr>
              <a:t>Client List</a:t>
            </a:r>
          </a:p>
        </p:txBody>
      </p:sp>
      <p:sp>
        <p:nvSpPr>
          <p:cNvPr id="25" name="Rectangle 24"/>
          <p:cNvSpPr/>
          <p:nvPr/>
        </p:nvSpPr>
        <p:spPr>
          <a:xfrm>
            <a:off x="2173357" y="490914"/>
            <a:ext cx="6970642" cy="10485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Content Placeholder 8" descr="LOGO01.png"/>
          <p:cNvPicPr>
            <a:picLocks noGrp="1" noChangeAspect="1"/>
          </p:cNvPicPr>
          <p:nvPr>
            <p:ph sz="quarter" idx="12"/>
          </p:nvPr>
        </p:nvPicPr>
        <p:blipFill>
          <a:blip r:embed="rId6"/>
          <a:stretch>
            <a:fillRect/>
          </a:stretch>
        </p:blipFill>
        <p:spPr>
          <a:xfrm>
            <a:off x="2276088" y="1118268"/>
            <a:ext cx="1376361" cy="1211725"/>
          </a:xfrm>
          <a:solidFill>
            <a:schemeClr val="bg1"/>
          </a:solidFill>
        </p:spPr>
      </p:pic>
      <p:pic>
        <p:nvPicPr>
          <p:cNvPr id="31" name="Content Placeholder 8" descr="LOGO01.png"/>
          <p:cNvPicPr>
            <a:picLocks noGrp="1" noChangeAspect="1"/>
          </p:cNvPicPr>
          <p:nvPr>
            <p:ph sz="quarter" idx="12"/>
          </p:nvPr>
        </p:nvPicPr>
        <p:blipFill>
          <a:blip r:embed="rId7"/>
          <a:stretch>
            <a:fillRect/>
          </a:stretch>
        </p:blipFill>
        <p:spPr>
          <a:xfrm>
            <a:off x="688153" y="1118268"/>
            <a:ext cx="1376361" cy="1211725"/>
          </a:xfrm>
        </p:spPr>
      </p:pic>
      <p:pic>
        <p:nvPicPr>
          <p:cNvPr id="32" name="Content Placeholder 8" descr="LOGO01.png"/>
          <p:cNvPicPr>
            <a:picLocks noGrp="1" noChangeAspect="1"/>
          </p:cNvPicPr>
          <p:nvPr>
            <p:ph sz="quarter" idx="12"/>
          </p:nvPr>
        </p:nvPicPr>
        <p:blipFill>
          <a:blip r:embed="rId8"/>
          <a:stretch>
            <a:fillRect/>
          </a:stretch>
        </p:blipFill>
        <p:spPr>
          <a:xfrm>
            <a:off x="5476488" y="2704182"/>
            <a:ext cx="1376361" cy="1211725"/>
          </a:xfrm>
        </p:spPr>
      </p:pic>
      <p:pic>
        <p:nvPicPr>
          <p:cNvPr id="33" name="Content Placeholder 8" descr="LOGO01.png"/>
          <p:cNvPicPr>
            <a:picLocks noGrp="1" noChangeAspect="1"/>
          </p:cNvPicPr>
          <p:nvPr>
            <p:ph sz="quarter" idx="12"/>
          </p:nvPr>
        </p:nvPicPr>
        <p:blipFill>
          <a:blip r:embed="rId9"/>
          <a:stretch>
            <a:fillRect/>
          </a:stretch>
        </p:blipFill>
        <p:spPr>
          <a:xfrm>
            <a:off x="3876246" y="1118268"/>
            <a:ext cx="1376361" cy="1211725"/>
          </a:xfrm>
        </p:spPr>
      </p:pic>
      <p:pic>
        <p:nvPicPr>
          <p:cNvPr id="34" name="Content Placeholder 8" descr="LOGO01.png"/>
          <p:cNvPicPr>
            <a:picLocks noGrp="1" noChangeAspect="1"/>
          </p:cNvPicPr>
          <p:nvPr>
            <p:ph sz="quarter" idx="12"/>
          </p:nvPr>
        </p:nvPicPr>
        <p:blipFill>
          <a:blip r:embed="rId10"/>
          <a:stretch>
            <a:fillRect/>
          </a:stretch>
        </p:blipFill>
        <p:spPr>
          <a:xfrm>
            <a:off x="3876246" y="2704182"/>
            <a:ext cx="1376361" cy="1211725"/>
          </a:xfrm>
        </p:spPr>
      </p:pic>
      <p:pic>
        <p:nvPicPr>
          <p:cNvPr id="35" name="Content Placeholder 8" descr="LOGO01.png"/>
          <p:cNvPicPr>
            <a:picLocks noGrp="1" noChangeAspect="1"/>
          </p:cNvPicPr>
          <p:nvPr>
            <p:ph sz="quarter" idx="12"/>
          </p:nvPr>
        </p:nvPicPr>
        <p:blipFill>
          <a:blip r:embed="rId11"/>
          <a:stretch>
            <a:fillRect/>
          </a:stretch>
        </p:blipFill>
        <p:spPr>
          <a:xfrm>
            <a:off x="5476488" y="1113506"/>
            <a:ext cx="1376361" cy="1211725"/>
          </a:xfrm>
        </p:spPr>
      </p:pic>
      <p:pic>
        <p:nvPicPr>
          <p:cNvPr id="36" name="Content Placeholder 8" descr="LOGO01.png"/>
          <p:cNvPicPr>
            <a:picLocks noGrp="1" noChangeAspect="1"/>
          </p:cNvPicPr>
          <p:nvPr>
            <p:ph sz="quarter" idx="12"/>
          </p:nvPr>
        </p:nvPicPr>
        <p:blipFill>
          <a:blip r:embed="rId12"/>
          <a:stretch>
            <a:fillRect/>
          </a:stretch>
        </p:blipFill>
        <p:spPr>
          <a:xfrm>
            <a:off x="7066728" y="1113506"/>
            <a:ext cx="1376361" cy="1211725"/>
          </a:xfrm>
        </p:spPr>
      </p:pic>
      <p:pic>
        <p:nvPicPr>
          <p:cNvPr id="37" name="Content Placeholder 8" descr="LOGO01.png"/>
          <p:cNvPicPr>
            <a:picLocks noGrp="1" noChangeAspect="1"/>
          </p:cNvPicPr>
          <p:nvPr>
            <p:ph sz="quarter" idx="12"/>
          </p:nvPr>
        </p:nvPicPr>
        <p:blipFill>
          <a:blip r:embed="rId13"/>
          <a:stretch>
            <a:fillRect/>
          </a:stretch>
        </p:blipFill>
        <p:spPr>
          <a:xfrm>
            <a:off x="688153" y="2704182"/>
            <a:ext cx="1376361" cy="1211725"/>
          </a:xfrm>
        </p:spPr>
      </p:pic>
      <p:pic>
        <p:nvPicPr>
          <p:cNvPr id="38" name="Content Placeholder 8" descr="LOGO01.png"/>
          <p:cNvPicPr>
            <a:picLocks noGrp="1" noChangeAspect="1"/>
          </p:cNvPicPr>
          <p:nvPr>
            <p:ph sz="quarter" idx="12"/>
          </p:nvPr>
        </p:nvPicPr>
        <p:blipFill>
          <a:blip r:embed="rId14"/>
          <a:stretch>
            <a:fillRect/>
          </a:stretch>
        </p:blipFill>
        <p:spPr>
          <a:xfrm>
            <a:off x="2276088" y="2708508"/>
            <a:ext cx="1376361" cy="1211725"/>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par>
                          <p:cTn id="8" fill="hold">
                            <p:stCondLst>
                              <p:cond delay="1000"/>
                            </p:stCondLst>
                            <p:childTnLst>
                              <p:par>
                                <p:cTn id="9" presetID="12" presetClass="entr" presetSubtype="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Right)">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6" y="597357"/>
            <a:ext cx="6807932" cy="3367624"/>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grpSp>
        <p:nvGrpSpPr>
          <p:cNvPr id="16" name="Group 15"/>
          <p:cNvGrpSpPr/>
          <p:nvPr/>
        </p:nvGrpSpPr>
        <p:grpSpPr>
          <a:xfrm>
            <a:off x="7275464" y="1315662"/>
            <a:ext cx="1462148" cy="830997"/>
            <a:chOff x="7526065" y="712865"/>
            <a:chExt cx="1462148" cy="830997"/>
          </a:xfrm>
        </p:grpSpPr>
        <p:sp>
          <p:nvSpPr>
            <p:cNvPr id="7" name="TextBox 6"/>
            <p:cNvSpPr txBox="1"/>
            <p:nvPr/>
          </p:nvSpPr>
          <p:spPr>
            <a:xfrm>
              <a:off x="7617707" y="712865"/>
              <a:ext cx="1370506" cy="830997"/>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Banquet Hall</a:t>
              </a:r>
              <a:br>
                <a:rPr lang="en-US" sz="1200" dirty="0" smtClean="0">
                  <a:solidFill>
                    <a:schemeClr val="accent2">
                      <a:lumMod val="20000"/>
                      <a:lumOff val="80000"/>
                    </a:schemeClr>
                  </a:solidFill>
                  <a:latin typeface="Arial" pitchFamily="34" charset="0"/>
                  <a:cs typeface="Arial" pitchFamily="34" charset="0"/>
                </a:rPr>
              </a:br>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Rooms</a:t>
              </a:r>
              <a:br>
                <a:rPr lang="en-US" sz="1200" dirty="0" smtClean="0">
                  <a:solidFill>
                    <a:schemeClr val="accent2">
                      <a:lumMod val="20000"/>
                      <a:lumOff val="80000"/>
                    </a:schemeClr>
                  </a:solidFill>
                  <a:latin typeface="Arial" pitchFamily="34" charset="0"/>
                  <a:cs typeface="Arial" pitchFamily="34" charset="0"/>
                </a:rPr>
              </a:br>
              <a:endParaRPr lang="en-US" sz="1200" dirty="0" smtClean="0">
                <a:solidFill>
                  <a:schemeClr val="accent2">
                    <a:lumMod val="20000"/>
                    <a:lumOff val="80000"/>
                  </a:schemeClr>
                </a:solidFill>
                <a:latin typeface="Arial" pitchFamily="34" charset="0"/>
                <a:cs typeface="Arial" pitchFamily="34" charset="0"/>
              </a:endParaRPr>
            </a:p>
          </p:txBody>
        </p:sp>
        <p:grpSp>
          <p:nvGrpSpPr>
            <p:cNvPr id="8" name="Group 4"/>
            <p:cNvGrpSpPr/>
            <p:nvPr/>
          </p:nvGrpSpPr>
          <p:grpSpPr>
            <a:xfrm>
              <a:off x="7526065" y="811402"/>
              <a:ext cx="91642" cy="448551"/>
              <a:chOff x="2104671" y="3202501"/>
              <a:chExt cx="91642" cy="448551"/>
            </a:xfrm>
            <a:solidFill>
              <a:schemeClr val="accent2">
                <a:lumMod val="20000"/>
                <a:lumOff val="80000"/>
              </a:schemeClr>
            </a:solidFill>
          </p:grpSpPr>
          <p:sp>
            <p:nvSpPr>
              <p:cNvPr id="9" name="Oval 5"/>
              <p:cNvSpPr/>
              <p:nvPr/>
            </p:nvSpPr>
            <p:spPr>
              <a:xfrm>
                <a:off x="2104671" y="3202501"/>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62591"/>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5" name="Picture 14" descr="8.jpg"/>
          <p:cNvPicPr>
            <a:picLocks noChangeAspect="1"/>
          </p:cNvPicPr>
          <p:nvPr/>
        </p:nvPicPr>
        <p:blipFill>
          <a:blip r:embed="rId4"/>
          <a:srcRect t="27042" b="28315"/>
          <a:stretch>
            <a:fillRect/>
          </a:stretch>
        </p:blipFill>
        <p:spPr>
          <a:xfrm>
            <a:off x="7252421" y="738406"/>
            <a:ext cx="1464871" cy="575733"/>
          </a:xfrm>
          <a:prstGeom prst="rect">
            <a:avLst/>
          </a:prstGeom>
        </p:spPr>
      </p:pic>
      <p:pic>
        <p:nvPicPr>
          <p:cNvPr id="17" name="Picture 16"/>
          <p:cNvPicPr>
            <a:picLocks noChangeAspect="1"/>
          </p:cNvPicPr>
          <p:nvPr/>
        </p:nvPicPr>
        <p:blipFill>
          <a:blip r:embed="rId5"/>
          <a:stretch>
            <a:fillRect/>
          </a:stretch>
        </p:blipFill>
        <p:spPr>
          <a:xfrm>
            <a:off x="321427" y="600749"/>
            <a:ext cx="6807930" cy="3367624"/>
          </a:xfrm>
          <a:prstGeom prst="rect">
            <a:avLst/>
          </a:prstGeom>
        </p:spPr>
      </p:pic>
      <p:pic>
        <p:nvPicPr>
          <p:cNvPr id="18" name="Picture 17"/>
          <p:cNvPicPr>
            <a:picLocks noChangeAspect="1"/>
          </p:cNvPicPr>
          <p:nvPr/>
        </p:nvPicPr>
        <p:blipFill>
          <a:blip r:embed="rId6"/>
          <a:stretch>
            <a:fillRect/>
          </a:stretch>
        </p:blipFill>
        <p:spPr>
          <a:xfrm>
            <a:off x="321427" y="593616"/>
            <a:ext cx="6807930" cy="3367623"/>
          </a:xfrm>
          <a:prstGeom prst="rect">
            <a:avLst/>
          </a:prstGeom>
        </p:spPr>
      </p:pic>
      <p:sp>
        <p:nvSpPr>
          <p:cNvPr id="23" name="TextBox 22"/>
          <p:cNvSpPr txBox="1"/>
          <p:nvPr/>
        </p:nvSpPr>
        <p:spPr>
          <a:xfrm>
            <a:off x="4449078" y="298787"/>
            <a:ext cx="4268213"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endParaRPr lang="en-US" sz="1000" i="1" dirty="0">
              <a:solidFill>
                <a:srgbClr val="A11A2B"/>
              </a:solidFill>
              <a:latin typeface="Georgia" pitchFamily="18" charset="0"/>
              <a:cs typeface="Arial" pitchFamily="34" charset="0"/>
            </a:endParaRPr>
          </a:p>
        </p:txBody>
      </p:sp>
      <p:grpSp>
        <p:nvGrpSpPr>
          <p:cNvPr id="14" name="Group 9"/>
          <p:cNvGrpSpPr>
            <a:grpSpLocks/>
          </p:cNvGrpSpPr>
          <p:nvPr/>
        </p:nvGrpSpPr>
        <p:grpSpPr bwMode="auto">
          <a:xfrm>
            <a:off x="8839200" y="4766667"/>
            <a:ext cx="214313" cy="186333"/>
            <a:chOff x="0" y="-9"/>
            <a:chExt cx="360" cy="313"/>
          </a:xfrm>
        </p:grpSpPr>
        <p:sp>
          <p:nvSpPr>
            <p:cNvPr id="19"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11</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2" name="TextBox 2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4" name="Picture 23"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5" name="TextBox 24"/>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6" name="Picture 25">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Bottom)">
                                      <p:cBhvr>
                                        <p:cTn id="11" dur="500"/>
                                        <p:tgtEl>
                                          <p:spTgt spid="2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2000"/>
                            </p:stCondLst>
                            <p:childTnLst>
                              <p:par>
                                <p:cTn id="17" presetID="1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Top)">
                                      <p:cBhvr>
                                        <p:cTn id="23" dur="500"/>
                                        <p:tgtEl>
                                          <p:spTgt spid="23"/>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Top)">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7" y="551637"/>
            <a:ext cx="6807930" cy="3367624"/>
          </a:xfrm>
          <a:prstGeom prst="rect">
            <a:avLst/>
          </a:prstGeom>
        </p:spPr>
      </p:pic>
      <p:sp>
        <p:nvSpPr>
          <p:cNvPr id="5" name="Rectangle 4"/>
          <p:cNvSpPr/>
          <p:nvPr/>
        </p:nvSpPr>
        <p:spPr>
          <a:xfrm>
            <a:off x="7125950" y="545008"/>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grpSp>
        <p:nvGrpSpPr>
          <p:cNvPr id="2" name="Group 15"/>
          <p:cNvGrpSpPr/>
          <p:nvPr/>
        </p:nvGrpSpPr>
        <p:grpSpPr>
          <a:xfrm>
            <a:off x="7275464" y="1361477"/>
            <a:ext cx="1467111" cy="1015663"/>
            <a:chOff x="7526065" y="758680"/>
            <a:chExt cx="1467111" cy="1015663"/>
          </a:xfrm>
        </p:grpSpPr>
        <p:sp>
          <p:nvSpPr>
            <p:cNvPr id="7" name="TextBox 6"/>
            <p:cNvSpPr txBox="1"/>
            <p:nvPr/>
          </p:nvSpPr>
          <p:spPr>
            <a:xfrm>
              <a:off x="7622670" y="758680"/>
              <a:ext cx="1370506" cy="1015663"/>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Rooms </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Banquet Hall</a:t>
              </a: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p:txBody>
        </p:sp>
        <p:grpSp>
          <p:nvGrpSpPr>
            <p:cNvPr id="3" name="Group 4"/>
            <p:cNvGrpSpPr/>
            <p:nvPr/>
          </p:nvGrpSpPr>
          <p:grpSpPr>
            <a:xfrm>
              <a:off x="7526065" y="851158"/>
              <a:ext cx="91642" cy="462966"/>
              <a:chOff x="2104671" y="3242257"/>
              <a:chExt cx="91642" cy="462966"/>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616762"/>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5" name="Picture 14" descr="8.jpg"/>
          <p:cNvPicPr>
            <a:picLocks noChangeAspect="1"/>
          </p:cNvPicPr>
          <p:nvPr/>
        </p:nvPicPr>
        <p:blipFill>
          <a:blip r:embed="rId4"/>
          <a:srcRect t="25902" b="8723"/>
          <a:stretch>
            <a:fillRect/>
          </a:stretch>
        </p:blipFill>
        <p:spPr>
          <a:xfrm>
            <a:off x="7363925" y="692579"/>
            <a:ext cx="1079734" cy="621444"/>
          </a:xfrm>
          <a:prstGeom prst="rect">
            <a:avLst/>
          </a:prstGeom>
        </p:spPr>
      </p:pic>
      <p:pic>
        <p:nvPicPr>
          <p:cNvPr id="17" name="Picture 16"/>
          <p:cNvPicPr>
            <a:picLocks noChangeAspect="1"/>
          </p:cNvPicPr>
          <p:nvPr/>
        </p:nvPicPr>
        <p:blipFill>
          <a:blip r:embed="rId5"/>
          <a:stretch>
            <a:fillRect/>
          </a:stretch>
        </p:blipFill>
        <p:spPr>
          <a:xfrm>
            <a:off x="321427" y="548263"/>
            <a:ext cx="6807930" cy="3367623"/>
          </a:xfrm>
          <a:prstGeom prst="rect">
            <a:avLst/>
          </a:prstGeom>
        </p:spPr>
      </p:pic>
      <p:pic>
        <p:nvPicPr>
          <p:cNvPr id="18" name="Picture 17"/>
          <p:cNvPicPr>
            <a:picLocks noChangeAspect="1"/>
          </p:cNvPicPr>
          <p:nvPr/>
        </p:nvPicPr>
        <p:blipFill>
          <a:blip r:embed="rId6"/>
          <a:stretch>
            <a:fillRect/>
          </a:stretch>
        </p:blipFill>
        <p:spPr>
          <a:xfrm>
            <a:off x="321428" y="543937"/>
            <a:ext cx="6807928" cy="3367623"/>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4"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9"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12</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1" name="TextBox 20"/>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2" name="Picture 21"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4" name="TextBox 2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6" name="Picture 25">
            <a:hlinkClick r:id="" action="ppaction://hlinkshowjump?jump=nextslide"/>
          </p:cNvPr>
          <p:cNvPicPr>
            <a:picLocks noChangeAspect="1"/>
          </p:cNvPicPr>
          <p:nvPr/>
        </p:nvPicPr>
        <p:blipFill>
          <a:blip r:embed="rId10"/>
          <a:srcRect/>
          <a:stretch>
            <a:fillRect/>
          </a:stretch>
        </p:blipFill>
        <p:spPr bwMode="auto">
          <a:xfrm>
            <a:off x="7799494" y="401068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Bottom)">
                                      <p:cBhvr>
                                        <p:cTn id="11" dur="500"/>
                                        <p:tgtEl>
                                          <p:spTgt spid="24"/>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2000"/>
                            </p:stCondLst>
                            <p:childTnLst>
                              <p:par>
                                <p:cTn id="17" presetID="1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Top)">
                                      <p:cBhvr>
                                        <p:cTn id="23" dur="500"/>
                                        <p:tgtEl>
                                          <p:spTgt spid="23"/>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7" y="597357"/>
            <a:ext cx="6807930" cy="3367623"/>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9441" b="15078"/>
          <a:stretch>
            <a:fillRect/>
          </a:stretch>
        </p:blipFill>
        <p:spPr>
          <a:xfrm>
            <a:off x="7367106" y="641394"/>
            <a:ext cx="1086014" cy="721679"/>
          </a:xfrm>
          <a:prstGeom prst="rect">
            <a:avLst/>
          </a:prstGeom>
        </p:spPr>
      </p:pic>
      <p:pic>
        <p:nvPicPr>
          <p:cNvPr id="17" name="Picture 16"/>
          <p:cNvPicPr>
            <a:picLocks noChangeAspect="1"/>
          </p:cNvPicPr>
          <p:nvPr/>
        </p:nvPicPr>
        <p:blipFill>
          <a:blip r:embed="rId5"/>
          <a:stretch>
            <a:fillRect/>
          </a:stretch>
        </p:blipFill>
        <p:spPr>
          <a:xfrm>
            <a:off x="322431" y="593991"/>
            <a:ext cx="6807928" cy="3367623"/>
          </a:xfrm>
          <a:prstGeom prst="rect">
            <a:avLst/>
          </a:prstGeom>
        </p:spPr>
      </p:pic>
      <p:pic>
        <p:nvPicPr>
          <p:cNvPr id="18" name="Picture 17"/>
          <p:cNvPicPr>
            <a:picLocks noChangeAspect="1"/>
          </p:cNvPicPr>
          <p:nvPr/>
        </p:nvPicPr>
        <p:blipFill>
          <a:blip r:embed="rId6"/>
          <a:stretch>
            <a:fillRect/>
          </a:stretch>
        </p:blipFill>
        <p:spPr>
          <a:xfrm>
            <a:off x="321429" y="593991"/>
            <a:ext cx="6807928" cy="3367622"/>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6" name="Group 15"/>
          <p:cNvGrpSpPr/>
          <p:nvPr/>
        </p:nvGrpSpPr>
        <p:grpSpPr>
          <a:xfrm>
            <a:off x="7275464" y="1403711"/>
            <a:ext cx="1462148" cy="923330"/>
            <a:chOff x="7275464" y="1315662"/>
            <a:chExt cx="1462148" cy="923330"/>
          </a:xfrm>
        </p:grpSpPr>
        <p:grpSp>
          <p:nvGrpSpPr>
            <p:cNvPr id="2" name="Group 15"/>
            <p:cNvGrpSpPr/>
            <p:nvPr/>
          </p:nvGrpSpPr>
          <p:grpSpPr>
            <a:xfrm>
              <a:off x="7275464" y="1315662"/>
              <a:ext cx="1462148" cy="923330"/>
              <a:chOff x="7526065" y="712865"/>
              <a:chExt cx="1462148" cy="923330"/>
            </a:xfrm>
          </p:grpSpPr>
          <p:sp>
            <p:nvSpPr>
              <p:cNvPr id="7" name="TextBox 6"/>
              <p:cNvSpPr txBox="1"/>
              <p:nvPr/>
            </p:nvSpPr>
            <p:spPr>
              <a:xfrm>
                <a:off x="7617707" y="712865"/>
                <a:ext cx="1370506" cy="923330"/>
              </a:xfrm>
              <a:prstGeom prst="rect">
                <a:avLst/>
              </a:prstGeom>
              <a:noFill/>
            </p:spPr>
            <p:txBody>
              <a:bodyPr wrap="square" rtlCol="0">
                <a:spAutoFit/>
              </a:bodyPr>
              <a:lstStyle/>
              <a:p>
                <a:pPr>
                  <a:lnSpc>
                    <a:spcPct val="150000"/>
                  </a:lnSpc>
                </a:pPr>
                <a:r>
                  <a:rPr lang="en-US" sz="1200" dirty="0" smtClean="0">
                    <a:solidFill>
                      <a:schemeClr val="accent2">
                        <a:lumMod val="20000"/>
                        <a:lumOff val="80000"/>
                      </a:schemeClr>
                    </a:solidFill>
                    <a:latin typeface="Arial" pitchFamily="34" charset="0"/>
                    <a:cs typeface="Arial" pitchFamily="34" charset="0"/>
                  </a:rPr>
                  <a:t>Lobby</a:t>
                </a:r>
              </a:p>
              <a:p>
                <a:pPr>
                  <a:lnSpc>
                    <a:spcPct val="150000"/>
                  </a:lnSpc>
                </a:pPr>
                <a:r>
                  <a:rPr lang="en-US" sz="1200" dirty="0" smtClean="0">
                    <a:solidFill>
                      <a:schemeClr val="accent2">
                        <a:lumMod val="20000"/>
                        <a:lumOff val="80000"/>
                      </a:schemeClr>
                    </a:solidFill>
                    <a:latin typeface="Arial" pitchFamily="34" charset="0"/>
                    <a:cs typeface="Arial" pitchFamily="34" charset="0"/>
                  </a:rPr>
                  <a:t>Banquet Hall</a:t>
                </a:r>
              </a:p>
              <a:p>
                <a:pPr>
                  <a:lnSpc>
                    <a:spcPct val="150000"/>
                  </a:lnSpc>
                </a:pPr>
                <a:r>
                  <a:rPr lang="en-US" sz="1200" dirty="0" smtClean="0">
                    <a:solidFill>
                      <a:schemeClr val="accent2">
                        <a:lumMod val="20000"/>
                        <a:lumOff val="80000"/>
                      </a:schemeClr>
                    </a:solidFill>
                    <a:latin typeface="Arial" pitchFamily="34" charset="0"/>
                    <a:cs typeface="Arial" pitchFamily="34" charset="0"/>
                  </a:rPr>
                  <a:t>Rooms</a:t>
                </a:r>
              </a:p>
            </p:txBody>
          </p:sp>
          <p:grpSp>
            <p:nvGrpSpPr>
              <p:cNvPr id="3" name="Group 4"/>
              <p:cNvGrpSpPr/>
              <p:nvPr/>
            </p:nvGrpSpPr>
            <p:grpSpPr>
              <a:xfrm>
                <a:off x="7526065" y="851158"/>
                <a:ext cx="91642" cy="378978"/>
                <a:chOff x="2104671" y="3242257"/>
                <a:chExt cx="91642" cy="378978"/>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32774"/>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Oval 13"/>
            <p:cNvSpPr/>
            <p:nvPr/>
          </p:nvSpPr>
          <p:spPr>
            <a:xfrm>
              <a:off x="7295585" y="2012013"/>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9"/>
          <p:cNvGrpSpPr>
            <a:grpSpLocks/>
          </p:cNvGrpSpPr>
          <p:nvPr/>
        </p:nvGrpSpPr>
        <p:grpSpPr bwMode="auto">
          <a:xfrm>
            <a:off x="8839200" y="4766667"/>
            <a:ext cx="214313" cy="186333"/>
            <a:chOff x="0" y="-9"/>
            <a:chExt cx="360" cy="313"/>
          </a:xfrm>
        </p:grpSpPr>
        <p:sp>
          <p:nvSpPr>
            <p:cNvPr id="21"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2"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13</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4" name="TextBox 23"/>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5" name="Picture 24"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7" name="TextBox 26"/>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6" name="Picture 25">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2000"/>
                            </p:stCondLst>
                            <p:childTnLst>
                              <p:par>
                                <p:cTn id="17" presetID="1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lide(fromBottom)">
                                      <p:cBhvr>
                                        <p:cTn id="19" dur="500"/>
                                        <p:tgtEl>
                                          <p:spTgt spid="27"/>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Top)">
                                      <p:cBhvr>
                                        <p:cTn id="23" dur="500"/>
                                        <p:tgtEl>
                                          <p:spTgt spid="23"/>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Top)">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3"/>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grpSp>
        <p:nvGrpSpPr>
          <p:cNvPr id="2" name="Group 15"/>
          <p:cNvGrpSpPr/>
          <p:nvPr/>
        </p:nvGrpSpPr>
        <p:grpSpPr>
          <a:xfrm>
            <a:off x="7275464" y="1315662"/>
            <a:ext cx="1462148" cy="646331"/>
            <a:chOff x="7526065" y="712865"/>
            <a:chExt cx="1462148" cy="646331"/>
          </a:xfrm>
        </p:grpSpPr>
        <p:sp>
          <p:nvSpPr>
            <p:cNvPr id="7" name="TextBox 6"/>
            <p:cNvSpPr txBox="1"/>
            <p:nvPr/>
          </p:nvSpPr>
          <p:spPr>
            <a:xfrm>
              <a:off x="7617707" y="712865"/>
              <a:ext cx="1370506" cy="646331"/>
            </a:xfrm>
            <a:prstGeom prst="rect">
              <a:avLst/>
            </a:prstGeom>
            <a:noFill/>
          </p:spPr>
          <p:txBody>
            <a:bodyPr wrap="square" rtlCol="0">
              <a:spAutoFit/>
            </a:bodyPr>
            <a:lstStyle/>
            <a:p>
              <a:pPr>
                <a:lnSpc>
                  <a:spcPct val="150000"/>
                </a:lnSpc>
              </a:pPr>
              <a:r>
                <a:rPr lang="en-US" sz="1200" dirty="0" smtClean="0">
                  <a:solidFill>
                    <a:schemeClr val="accent2">
                      <a:lumMod val="20000"/>
                      <a:lumOff val="80000"/>
                    </a:schemeClr>
                  </a:solidFill>
                  <a:latin typeface="Arial" pitchFamily="34" charset="0"/>
                  <a:cs typeface="Arial" pitchFamily="34" charset="0"/>
                </a:rPr>
                <a:t>Restaurant</a:t>
              </a:r>
            </a:p>
            <a:p>
              <a:pPr>
                <a:lnSpc>
                  <a:spcPct val="150000"/>
                </a:lnSpc>
              </a:pPr>
              <a:r>
                <a:rPr lang="en-US" sz="1200" dirty="0" smtClean="0">
                  <a:solidFill>
                    <a:schemeClr val="accent2">
                      <a:lumMod val="20000"/>
                      <a:lumOff val="80000"/>
                    </a:schemeClr>
                  </a:solidFill>
                  <a:latin typeface="Arial" pitchFamily="34" charset="0"/>
                  <a:cs typeface="Arial" pitchFamily="34" charset="0"/>
                </a:rPr>
                <a:t>Rooms</a:t>
              </a:r>
            </a:p>
          </p:txBody>
        </p:sp>
        <p:grpSp>
          <p:nvGrpSpPr>
            <p:cNvPr id="3" name="Group 4"/>
            <p:cNvGrpSpPr/>
            <p:nvPr/>
          </p:nvGrpSpPr>
          <p:grpSpPr>
            <a:xfrm>
              <a:off x="7526065" y="851158"/>
              <a:ext cx="91642" cy="378978"/>
              <a:chOff x="2104671" y="3242257"/>
              <a:chExt cx="91642" cy="378978"/>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32774"/>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5" name="Picture 14" descr="8.jpg"/>
          <p:cNvPicPr>
            <a:picLocks noChangeAspect="1"/>
          </p:cNvPicPr>
          <p:nvPr/>
        </p:nvPicPr>
        <p:blipFill>
          <a:blip r:embed="rId4"/>
          <a:srcRect t="30126" b="20214"/>
          <a:stretch>
            <a:fillRect/>
          </a:stretch>
        </p:blipFill>
        <p:spPr>
          <a:xfrm>
            <a:off x="7384046" y="684110"/>
            <a:ext cx="1274143" cy="557049"/>
          </a:xfrm>
          <a:prstGeom prst="rect">
            <a:avLst/>
          </a:prstGeom>
        </p:spPr>
      </p:pic>
      <p:pic>
        <p:nvPicPr>
          <p:cNvPr id="17" name="Picture 16"/>
          <p:cNvPicPr>
            <a:picLocks noChangeAspect="1"/>
          </p:cNvPicPr>
          <p:nvPr/>
        </p:nvPicPr>
        <p:blipFill>
          <a:blip r:embed="rId5"/>
          <a:stretch>
            <a:fillRect/>
          </a:stretch>
        </p:blipFill>
        <p:spPr>
          <a:xfrm>
            <a:off x="322431" y="596061"/>
            <a:ext cx="6807928" cy="3367622"/>
          </a:xfrm>
          <a:prstGeom prst="rect">
            <a:avLst/>
          </a:prstGeom>
        </p:spPr>
      </p:pic>
      <p:pic>
        <p:nvPicPr>
          <p:cNvPr id="18" name="Picture 17"/>
          <p:cNvPicPr>
            <a:picLocks noChangeAspect="1"/>
          </p:cNvPicPr>
          <p:nvPr/>
        </p:nvPicPr>
        <p:blipFill>
          <a:blip r:embed="rId6"/>
          <a:stretch>
            <a:fillRect/>
          </a:stretch>
        </p:blipFill>
        <p:spPr>
          <a:xfrm>
            <a:off x="321430" y="602683"/>
            <a:ext cx="6807926" cy="3367622"/>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4"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9"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14</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1" name="TextBox 20"/>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2" name="Picture 21"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4" name="TextBox 2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slide(fromBottom)">
                                      <p:cBhvr>
                                        <p:cTn id="23" dur="500"/>
                                        <p:tgtEl>
                                          <p:spTgt spid="2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3"/>
          </a:xfrm>
          <a:prstGeom prst="rect">
            <a:avLst/>
          </a:prstGeom>
        </p:spPr>
      </p:pic>
      <p:sp>
        <p:nvSpPr>
          <p:cNvPr id="5" name="Rectangle 4"/>
          <p:cNvSpPr/>
          <p:nvPr/>
        </p:nvSpPr>
        <p:spPr>
          <a:xfrm>
            <a:off x="7125950" y="600750"/>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25434" b="25748"/>
          <a:stretch>
            <a:fillRect/>
          </a:stretch>
        </p:blipFill>
        <p:spPr>
          <a:xfrm>
            <a:off x="7309130" y="698952"/>
            <a:ext cx="1442739" cy="620076"/>
          </a:xfrm>
          <a:prstGeom prst="rect">
            <a:avLst/>
          </a:prstGeom>
        </p:spPr>
      </p:pic>
      <p:pic>
        <p:nvPicPr>
          <p:cNvPr id="17" name="Picture 16"/>
          <p:cNvPicPr>
            <a:picLocks noChangeAspect="1"/>
          </p:cNvPicPr>
          <p:nvPr/>
        </p:nvPicPr>
        <p:blipFill>
          <a:blip r:embed="rId5"/>
          <a:stretch>
            <a:fillRect/>
          </a:stretch>
        </p:blipFill>
        <p:spPr>
          <a:xfrm>
            <a:off x="322431" y="600750"/>
            <a:ext cx="6807928" cy="3367622"/>
          </a:xfrm>
          <a:prstGeom prst="rect">
            <a:avLst/>
          </a:prstGeom>
        </p:spPr>
      </p:pic>
      <p:pic>
        <p:nvPicPr>
          <p:cNvPr id="18" name="Picture 17"/>
          <p:cNvPicPr>
            <a:picLocks noChangeAspect="1"/>
          </p:cNvPicPr>
          <p:nvPr/>
        </p:nvPicPr>
        <p:blipFill>
          <a:blip r:embed="rId6"/>
          <a:stretch>
            <a:fillRect/>
          </a:stretch>
        </p:blipFill>
        <p:spPr>
          <a:xfrm>
            <a:off x="321430" y="604130"/>
            <a:ext cx="6807926" cy="3367622"/>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21" name="Group 20"/>
          <p:cNvGrpSpPr/>
          <p:nvPr/>
        </p:nvGrpSpPr>
        <p:grpSpPr>
          <a:xfrm>
            <a:off x="7265353" y="1403711"/>
            <a:ext cx="1462320" cy="1869743"/>
            <a:chOff x="7275292" y="1403711"/>
            <a:chExt cx="1462320" cy="1869743"/>
          </a:xfrm>
        </p:grpSpPr>
        <p:grpSp>
          <p:nvGrpSpPr>
            <p:cNvPr id="2" name="Group 15"/>
            <p:cNvGrpSpPr/>
            <p:nvPr/>
          </p:nvGrpSpPr>
          <p:grpSpPr>
            <a:xfrm>
              <a:off x="7275464" y="1403711"/>
              <a:ext cx="1462148" cy="1869743"/>
              <a:chOff x="7275464" y="1315662"/>
              <a:chExt cx="1462148" cy="1869743"/>
            </a:xfrm>
          </p:grpSpPr>
          <p:grpSp>
            <p:nvGrpSpPr>
              <p:cNvPr id="3" name="Group 15"/>
              <p:cNvGrpSpPr/>
              <p:nvPr/>
            </p:nvGrpSpPr>
            <p:grpSpPr>
              <a:xfrm>
                <a:off x="7275464" y="1315662"/>
                <a:ext cx="1462148" cy="1869743"/>
                <a:chOff x="7526065" y="712865"/>
                <a:chExt cx="1462148" cy="1869743"/>
              </a:xfrm>
            </p:grpSpPr>
            <p:sp>
              <p:nvSpPr>
                <p:cNvPr id="7" name="TextBox 6"/>
                <p:cNvSpPr txBox="1"/>
                <p:nvPr/>
              </p:nvSpPr>
              <p:spPr>
                <a:xfrm>
                  <a:off x="7617707" y="712865"/>
                  <a:ext cx="1370506" cy="1869743"/>
                </a:xfrm>
                <a:prstGeom prst="rect">
                  <a:avLst/>
                </a:prstGeom>
                <a:noFill/>
              </p:spPr>
              <p:txBody>
                <a:bodyPr wrap="square" rtlCol="0">
                  <a:spAutoFit/>
                </a:bodyPr>
                <a:lstStyle/>
                <a:p>
                  <a:r>
                    <a:rPr lang="en-US" sz="1050" dirty="0" smtClean="0">
                      <a:solidFill>
                        <a:schemeClr val="accent2">
                          <a:lumMod val="20000"/>
                          <a:lumOff val="80000"/>
                        </a:schemeClr>
                      </a:solidFill>
                      <a:latin typeface="Arial" pitchFamily="34" charset="0"/>
                      <a:cs typeface="Arial" pitchFamily="34" charset="0"/>
                    </a:rPr>
                    <a:t>Rooms</a:t>
                  </a:r>
                </a:p>
                <a:p>
                  <a:endParaRPr lang="en-US" sz="1050" dirty="0" smtClean="0">
                    <a:solidFill>
                      <a:schemeClr val="accent2">
                        <a:lumMod val="20000"/>
                        <a:lumOff val="80000"/>
                      </a:schemeClr>
                    </a:solidFill>
                    <a:latin typeface="Arial" pitchFamily="34" charset="0"/>
                    <a:cs typeface="Arial" pitchFamily="34" charset="0"/>
                  </a:endParaRPr>
                </a:p>
                <a:p>
                  <a:r>
                    <a:rPr lang="en-US" sz="1050" dirty="0" smtClean="0">
                      <a:solidFill>
                        <a:schemeClr val="accent2">
                          <a:lumMod val="20000"/>
                          <a:lumOff val="80000"/>
                        </a:schemeClr>
                      </a:solidFill>
                      <a:latin typeface="Arial" pitchFamily="34" charset="0"/>
                      <a:cs typeface="Arial" pitchFamily="34" charset="0"/>
                    </a:rPr>
                    <a:t>Lobby</a:t>
                  </a:r>
                </a:p>
                <a:p>
                  <a:r>
                    <a:rPr lang="en-US" sz="1050" dirty="0" smtClean="0">
                      <a:solidFill>
                        <a:schemeClr val="accent2">
                          <a:lumMod val="20000"/>
                          <a:lumOff val="80000"/>
                        </a:schemeClr>
                      </a:solidFill>
                      <a:latin typeface="Arial" pitchFamily="34" charset="0"/>
                      <a:cs typeface="Arial" pitchFamily="34" charset="0"/>
                    </a:rPr>
                    <a:t>	</a:t>
                  </a:r>
                </a:p>
                <a:p>
                  <a:r>
                    <a:rPr lang="en-US" sz="1050" dirty="0" smtClean="0">
                      <a:solidFill>
                        <a:schemeClr val="accent2">
                          <a:lumMod val="20000"/>
                          <a:lumOff val="80000"/>
                        </a:schemeClr>
                      </a:solidFill>
                      <a:latin typeface="Arial" pitchFamily="34" charset="0"/>
                      <a:cs typeface="Arial" pitchFamily="34" charset="0"/>
                    </a:rPr>
                    <a:t>Banquet Hall </a:t>
                  </a:r>
                </a:p>
                <a:p>
                  <a:endParaRPr lang="en-US" sz="1050" dirty="0" smtClean="0">
                    <a:solidFill>
                      <a:schemeClr val="accent2">
                        <a:lumMod val="20000"/>
                        <a:lumOff val="80000"/>
                      </a:schemeClr>
                    </a:solidFill>
                    <a:latin typeface="Arial" pitchFamily="34" charset="0"/>
                    <a:cs typeface="Arial" pitchFamily="34" charset="0"/>
                  </a:endParaRPr>
                </a:p>
                <a:p>
                  <a:r>
                    <a:rPr lang="en-US" sz="1050" dirty="0" smtClean="0">
                      <a:solidFill>
                        <a:schemeClr val="accent2">
                          <a:lumMod val="20000"/>
                          <a:lumOff val="80000"/>
                        </a:schemeClr>
                      </a:solidFill>
                      <a:latin typeface="Arial" pitchFamily="34" charset="0"/>
                      <a:cs typeface="Arial" pitchFamily="34" charset="0"/>
                    </a:rPr>
                    <a:t>Restaurant</a:t>
                  </a:r>
                </a:p>
                <a:p>
                  <a:endParaRPr lang="en-US" sz="1050" dirty="0" smtClean="0">
                    <a:solidFill>
                      <a:schemeClr val="accent2">
                        <a:lumMod val="20000"/>
                        <a:lumOff val="80000"/>
                      </a:schemeClr>
                    </a:solidFill>
                    <a:latin typeface="Arial" pitchFamily="34" charset="0"/>
                    <a:cs typeface="Arial" pitchFamily="34" charset="0"/>
                  </a:endParaRPr>
                </a:p>
                <a:p>
                  <a:r>
                    <a:rPr lang="en-US" sz="1050" dirty="0" smtClean="0">
                      <a:solidFill>
                        <a:schemeClr val="accent2">
                          <a:lumMod val="20000"/>
                          <a:lumOff val="80000"/>
                        </a:schemeClr>
                      </a:solidFill>
                      <a:latin typeface="Arial" pitchFamily="34" charset="0"/>
                      <a:cs typeface="Arial" pitchFamily="34" charset="0"/>
                    </a:rPr>
                    <a:t>Spa</a:t>
                  </a:r>
                </a:p>
                <a:p>
                  <a:endParaRPr lang="en-US" sz="1050" dirty="0" smtClean="0">
                    <a:solidFill>
                      <a:schemeClr val="accent2">
                        <a:lumMod val="20000"/>
                        <a:lumOff val="80000"/>
                      </a:schemeClr>
                    </a:solidFill>
                    <a:latin typeface="Arial" pitchFamily="34" charset="0"/>
                    <a:cs typeface="Arial" pitchFamily="34" charset="0"/>
                  </a:endParaRPr>
                </a:p>
                <a:p>
                  <a:r>
                    <a:rPr lang="en-US" sz="1050" dirty="0" smtClean="0">
                      <a:solidFill>
                        <a:schemeClr val="accent2">
                          <a:lumMod val="20000"/>
                          <a:lumOff val="80000"/>
                        </a:schemeClr>
                      </a:solidFill>
                      <a:latin typeface="Arial" pitchFamily="34" charset="0"/>
                      <a:cs typeface="Arial" pitchFamily="34" charset="0"/>
                    </a:rPr>
                    <a:t>Others</a:t>
                  </a:r>
                </a:p>
              </p:txBody>
            </p:sp>
            <p:grpSp>
              <p:nvGrpSpPr>
                <p:cNvPr id="6" name="Group 4"/>
                <p:cNvGrpSpPr/>
                <p:nvPr/>
              </p:nvGrpSpPr>
              <p:grpSpPr>
                <a:xfrm>
                  <a:off x="7526065" y="785119"/>
                  <a:ext cx="91642" cy="417671"/>
                  <a:chOff x="2104671" y="3176218"/>
                  <a:chExt cx="91642" cy="417671"/>
                </a:xfrm>
                <a:solidFill>
                  <a:schemeClr val="accent2">
                    <a:lumMod val="20000"/>
                    <a:lumOff val="80000"/>
                  </a:schemeClr>
                </a:solidFill>
              </p:grpSpPr>
              <p:sp>
                <p:nvSpPr>
                  <p:cNvPr id="9" name="Oval 5"/>
                  <p:cNvSpPr/>
                  <p:nvPr/>
                </p:nvSpPr>
                <p:spPr>
                  <a:xfrm>
                    <a:off x="2104671" y="3176218"/>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05428"/>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Oval 13"/>
              <p:cNvSpPr/>
              <p:nvPr/>
            </p:nvSpPr>
            <p:spPr>
              <a:xfrm>
                <a:off x="7275707" y="2034974"/>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Oval 15"/>
            <p:cNvSpPr/>
            <p:nvPr/>
          </p:nvSpPr>
          <p:spPr>
            <a:xfrm>
              <a:off x="7275292" y="2446062"/>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289252" y="3075758"/>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9"/>
          <p:cNvGrpSpPr>
            <a:grpSpLocks/>
          </p:cNvGrpSpPr>
          <p:nvPr/>
        </p:nvGrpSpPr>
        <p:grpSpPr bwMode="auto">
          <a:xfrm>
            <a:off x="8839200" y="4766667"/>
            <a:ext cx="214313" cy="186333"/>
            <a:chOff x="0" y="-9"/>
            <a:chExt cx="360" cy="313"/>
          </a:xfrm>
        </p:grpSpPr>
        <p:sp>
          <p:nvSpPr>
            <p:cNvPr id="24"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5"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15</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6" name="TextBox 25"/>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7" name="Picture 26"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8" name="TextBox 27"/>
          <p:cNvSpPr txBox="1"/>
          <p:nvPr/>
        </p:nvSpPr>
        <p:spPr>
          <a:xfrm>
            <a:off x="198783" y="4194313"/>
            <a:ext cx="6927167"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M/s. </a:t>
            </a:r>
            <a:r>
              <a:rPr lang="en-US" sz="1000" i="1" dirty="0" err="1" smtClean="0">
                <a:solidFill>
                  <a:srgbClr val="93171A"/>
                </a:solidFill>
                <a:latin typeface="Georgia" pitchFamily="18" charset="0"/>
              </a:rPr>
              <a:t>Shakti</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Parmar</a:t>
            </a:r>
            <a:r>
              <a:rPr lang="en-US" sz="1000" i="1" dirty="0" smtClean="0">
                <a:solidFill>
                  <a:srgbClr val="93171A"/>
                </a:solidFill>
                <a:latin typeface="Georgia" pitchFamily="18" charset="0"/>
              </a:rPr>
              <a:t> &amp; Assoc .</a:t>
            </a:r>
            <a:r>
              <a:rPr lang="en-US" sz="1000" i="1" dirty="0" err="1" smtClean="0">
                <a:solidFill>
                  <a:srgbClr val="93171A"/>
                </a:solidFill>
                <a:latin typeface="Georgia" pitchFamily="18" charset="0"/>
              </a:rPr>
              <a:t>Rehem</a:t>
            </a:r>
            <a:r>
              <a:rPr lang="en-US" sz="1000" i="1" dirty="0" smtClean="0">
                <a:solidFill>
                  <a:srgbClr val="93171A"/>
                </a:solidFill>
                <a:latin typeface="Georgia" pitchFamily="18" charset="0"/>
              </a:rPr>
              <a:t> Mansion </a:t>
            </a:r>
            <a:r>
              <a:rPr lang="en-US" sz="1000" i="1" dirty="0" err="1" smtClean="0">
                <a:solidFill>
                  <a:srgbClr val="93171A"/>
                </a:solidFill>
                <a:latin typeface="Georgia" pitchFamily="18" charset="0"/>
              </a:rPr>
              <a:t>Colaba</a:t>
            </a:r>
            <a:r>
              <a:rPr lang="en-US" sz="1000" i="1" dirty="0" smtClean="0">
                <a:solidFill>
                  <a:srgbClr val="93171A"/>
                </a:solidFill>
                <a:latin typeface="Georgia" pitchFamily="18" charset="0"/>
              </a:rPr>
              <a:t>, Bombay</a:t>
            </a:r>
            <a:endParaRPr lang="en-US" sz="1000" i="1" dirty="0">
              <a:solidFill>
                <a:srgbClr val="93171A"/>
              </a:solidFill>
              <a:latin typeface="Georgia" pitchFamily="18" charset="0"/>
            </a:endParaRPr>
          </a:p>
        </p:txBody>
      </p:sp>
      <p:sp>
        <p:nvSpPr>
          <p:cNvPr id="29" name="Oval 28"/>
          <p:cNvSpPr/>
          <p:nvPr/>
        </p:nvSpPr>
        <p:spPr>
          <a:xfrm>
            <a:off x="7271693" y="2750585"/>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slide(fromBottom)">
                                      <p:cBhvr>
                                        <p:cTn id="23" dur="500"/>
                                        <p:tgtEl>
                                          <p:spTgt spid="28"/>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slide(fromTop)">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3"/>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14992" b="20815"/>
          <a:stretch>
            <a:fillRect/>
          </a:stretch>
        </p:blipFill>
        <p:spPr>
          <a:xfrm>
            <a:off x="7384046" y="685406"/>
            <a:ext cx="1237366" cy="699284"/>
          </a:xfrm>
          <a:prstGeom prst="rect">
            <a:avLst/>
          </a:prstGeom>
        </p:spPr>
      </p:pic>
      <p:pic>
        <p:nvPicPr>
          <p:cNvPr id="17" name="Picture 16"/>
          <p:cNvPicPr>
            <a:picLocks noChangeAspect="1"/>
          </p:cNvPicPr>
          <p:nvPr/>
        </p:nvPicPr>
        <p:blipFill>
          <a:blip r:embed="rId5"/>
          <a:stretch>
            <a:fillRect/>
          </a:stretch>
        </p:blipFill>
        <p:spPr>
          <a:xfrm>
            <a:off x="322431" y="593991"/>
            <a:ext cx="6807928" cy="3367622"/>
          </a:xfrm>
          <a:prstGeom prst="rect">
            <a:avLst/>
          </a:prstGeom>
        </p:spPr>
      </p:pic>
      <p:pic>
        <p:nvPicPr>
          <p:cNvPr id="18" name="Picture 17"/>
          <p:cNvPicPr>
            <a:picLocks noChangeAspect="1"/>
          </p:cNvPicPr>
          <p:nvPr/>
        </p:nvPicPr>
        <p:blipFill>
          <a:blip r:embed="rId6"/>
          <a:stretch>
            <a:fillRect/>
          </a:stretch>
        </p:blipFill>
        <p:spPr>
          <a:xfrm>
            <a:off x="321430" y="600764"/>
            <a:ext cx="6807926" cy="3367622"/>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2" name="Group 15"/>
          <p:cNvGrpSpPr/>
          <p:nvPr/>
        </p:nvGrpSpPr>
        <p:grpSpPr>
          <a:xfrm>
            <a:off x="7286894" y="1403711"/>
            <a:ext cx="1450718" cy="1200329"/>
            <a:chOff x="7286894" y="1315662"/>
            <a:chExt cx="1450718" cy="1200329"/>
          </a:xfrm>
        </p:grpSpPr>
        <p:grpSp>
          <p:nvGrpSpPr>
            <p:cNvPr id="3" name="Group 15"/>
            <p:cNvGrpSpPr/>
            <p:nvPr/>
          </p:nvGrpSpPr>
          <p:grpSpPr>
            <a:xfrm>
              <a:off x="7286894" y="1315662"/>
              <a:ext cx="1450718" cy="1200329"/>
              <a:chOff x="7537495" y="712865"/>
              <a:chExt cx="1450718" cy="1200329"/>
            </a:xfrm>
          </p:grpSpPr>
          <p:sp>
            <p:nvSpPr>
              <p:cNvPr id="7" name="TextBox 6"/>
              <p:cNvSpPr txBox="1"/>
              <p:nvPr/>
            </p:nvSpPr>
            <p:spPr>
              <a:xfrm>
                <a:off x="7617707" y="712865"/>
                <a:ext cx="1370506" cy="1200329"/>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Rooms</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Banquet Hall</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Restaurant</a:t>
                </a:r>
              </a:p>
              <a:p>
                <a:endParaRPr lang="en-US" sz="1200" dirty="0" smtClean="0">
                  <a:solidFill>
                    <a:schemeClr val="accent2">
                      <a:lumMod val="20000"/>
                      <a:lumOff val="80000"/>
                    </a:schemeClr>
                  </a:solidFill>
                  <a:latin typeface="Arial" pitchFamily="34" charset="0"/>
                  <a:cs typeface="Arial" pitchFamily="34" charset="0"/>
                </a:endParaRPr>
              </a:p>
            </p:txBody>
          </p:sp>
          <p:grpSp>
            <p:nvGrpSpPr>
              <p:cNvPr id="6" name="Group 4"/>
              <p:cNvGrpSpPr/>
              <p:nvPr/>
            </p:nvGrpSpPr>
            <p:grpSpPr>
              <a:xfrm>
                <a:off x="7537495" y="794008"/>
                <a:ext cx="91642" cy="474396"/>
                <a:chOff x="2116101" y="3185107"/>
                <a:chExt cx="91642" cy="474396"/>
              </a:xfrm>
              <a:solidFill>
                <a:schemeClr val="accent2">
                  <a:lumMod val="20000"/>
                  <a:lumOff val="80000"/>
                </a:schemeClr>
              </a:solidFill>
            </p:grpSpPr>
            <p:sp>
              <p:nvSpPr>
                <p:cNvPr id="9" name="Oval 5"/>
                <p:cNvSpPr/>
                <p:nvPr/>
              </p:nvSpPr>
              <p:spPr>
                <a:xfrm>
                  <a:off x="2116101" y="318510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19282" y="3571042"/>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Oval 13"/>
            <p:cNvSpPr/>
            <p:nvPr/>
          </p:nvSpPr>
          <p:spPr>
            <a:xfrm>
              <a:off x="7295585" y="2145699"/>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9"/>
          <p:cNvGrpSpPr>
            <a:grpSpLocks/>
          </p:cNvGrpSpPr>
          <p:nvPr/>
        </p:nvGrpSpPr>
        <p:grpSpPr bwMode="auto">
          <a:xfrm>
            <a:off x="8839200" y="4766667"/>
            <a:ext cx="214313" cy="186333"/>
            <a:chOff x="0" y="-9"/>
            <a:chExt cx="360" cy="313"/>
          </a:xfrm>
        </p:grpSpPr>
        <p:sp>
          <p:nvSpPr>
            <p:cNvPr id="19"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16</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2" name="TextBox 2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4" name="Picture 23"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5" name="TextBox 24"/>
          <p:cNvSpPr txBox="1"/>
          <p:nvPr/>
        </p:nvSpPr>
        <p:spPr>
          <a:xfrm>
            <a:off x="241914" y="4194313"/>
            <a:ext cx="7427615"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M/s. </a:t>
            </a:r>
            <a:r>
              <a:rPr lang="en-US" sz="1000" i="1" dirty="0" err="1" smtClean="0">
                <a:solidFill>
                  <a:srgbClr val="93171A"/>
                </a:solidFill>
                <a:latin typeface="Georgia" pitchFamily="18" charset="0"/>
              </a:rPr>
              <a:t>Shakti</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Parmar</a:t>
            </a:r>
            <a:r>
              <a:rPr lang="en-US" sz="1000" i="1" dirty="0" smtClean="0">
                <a:solidFill>
                  <a:srgbClr val="93171A"/>
                </a:solidFill>
                <a:latin typeface="Georgia" pitchFamily="18" charset="0"/>
              </a:rPr>
              <a:t> &amp; Assoc. </a:t>
            </a:r>
            <a:r>
              <a:rPr lang="en-US" sz="1000" i="1" dirty="0" err="1" smtClean="0">
                <a:solidFill>
                  <a:srgbClr val="93171A"/>
                </a:solidFill>
                <a:latin typeface="Georgia" pitchFamily="18" charset="0"/>
              </a:rPr>
              <a:t>Rehem</a:t>
            </a:r>
            <a:r>
              <a:rPr lang="en-US" sz="1000" i="1" dirty="0" smtClean="0">
                <a:solidFill>
                  <a:srgbClr val="93171A"/>
                </a:solidFill>
                <a:latin typeface="Georgia" pitchFamily="18" charset="0"/>
              </a:rPr>
              <a:t> Mansion </a:t>
            </a:r>
            <a:r>
              <a:rPr lang="en-US" sz="1000" i="1" dirty="0" err="1" smtClean="0">
                <a:solidFill>
                  <a:srgbClr val="93171A"/>
                </a:solidFill>
                <a:latin typeface="Georgia" pitchFamily="18" charset="0"/>
              </a:rPr>
              <a:t>Colaba</a:t>
            </a:r>
            <a:r>
              <a:rPr lang="en-US" sz="1000" i="1" dirty="0" smtClean="0">
                <a:solidFill>
                  <a:srgbClr val="93171A"/>
                </a:solidFill>
                <a:latin typeface="Georgia" pitchFamily="18" charset="0"/>
              </a:rPr>
              <a:t>, Mumbai</a:t>
            </a:r>
            <a:endParaRPr lang="en-US" sz="1000" i="1" dirty="0">
              <a:solidFill>
                <a:srgbClr val="93171A"/>
              </a:solidFill>
              <a:latin typeface="Georgia" pitchFamily="18" charset="0"/>
            </a:endParaRPr>
          </a:p>
        </p:txBody>
      </p:sp>
      <p:pic>
        <p:nvPicPr>
          <p:cNvPr id="27" name="Picture 26">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slide(fromBottom)">
                                      <p:cBhvr>
                                        <p:cTn id="23" dur="500"/>
                                        <p:tgtEl>
                                          <p:spTgt spid="25"/>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2"/>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7316" b="13291"/>
          <a:stretch>
            <a:fillRect/>
          </a:stretch>
        </p:blipFill>
        <p:spPr>
          <a:xfrm>
            <a:off x="7411138" y="665886"/>
            <a:ext cx="1104052" cy="771690"/>
          </a:xfrm>
          <a:prstGeom prst="rect">
            <a:avLst/>
          </a:prstGeom>
        </p:spPr>
      </p:pic>
      <p:pic>
        <p:nvPicPr>
          <p:cNvPr id="17" name="Picture 16"/>
          <p:cNvPicPr>
            <a:picLocks noChangeAspect="1"/>
          </p:cNvPicPr>
          <p:nvPr/>
        </p:nvPicPr>
        <p:blipFill>
          <a:blip r:embed="rId5"/>
          <a:stretch>
            <a:fillRect/>
          </a:stretch>
        </p:blipFill>
        <p:spPr>
          <a:xfrm>
            <a:off x="322432" y="600764"/>
            <a:ext cx="6807926" cy="3367622"/>
          </a:xfrm>
          <a:prstGeom prst="rect">
            <a:avLst/>
          </a:prstGeom>
        </p:spPr>
      </p:pic>
      <p:pic>
        <p:nvPicPr>
          <p:cNvPr id="18" name="Picture 17"/>
          <p:cNvPicPr>
            <a:picLocks noChangeAspect="1"/>
          </p:cNvPicPr>
          <p:nvPr/>
        </p:nvPicPr>
        <p:blipFill>
          <a:blip r:embed="rId6"/>
          <a:stretch>
            <a:fillRect/>
          </a:stretch>
        </p:blipFill>
        <p:spPr>
          <a:xfrm>
            <a:off x="321430" y="593991"/>
            <a:ext cx="6807926" cy="3367621"/>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2" name="Group 15"/>
          <p:cNvGrpSpPr/>
          <p:nvPr/>
        </p:nvGrpSpPr>
        <p:grpSpPr>
          <a:xfrm>
            <a:off x="7275464" y="1403711"/>
            <a:ext cx="1462148" cy="923330"/>
            <a:chOff x="7275464" y="1315662"/>
            <a:chExt cx="1462148" cy="923330"/>
          </a:xfrm>
        </p:grpSpPr>
        <p:grpSp>
          <p:nvGrpSpPr>
            <p:cNvPr id="3" name="Group 15"/>
            <p:cNvGrpSpPr/>
            <p:nvPr/>
          </p:nvGrpSpPr>
          <p:grpSpPr>
            <a:xfrm>
              <a:off x="7275464" y="1315662"/>
              <a:ext cx="1462148" cy="923330"/>
              <a:chOff x="7526065" y="712865"/>
              <a:chExt cx="1462148" cy="923330"/>
            </a:xfrm>
          </p:grpSpPr>
          <p:sp>
            <p:nvSpPr>
              <p:cNvPr id="7" name="TextBox 6"/>
              <p:cNvSpPr txBox="1"/>
              <p:nvPr/>
            </p:nvSpPr>
            <p:spPr>
              <a:xfrm>
                <a:off x="7617707" y="712865"/>
                <a:ext cx="1370506" cy="923330"/>
              </a:xfrm>
              <a:prstGeom prst="rect">
                <a:avLst/>
              </a:prstGeom>
              <a:noFill/>
            </p:spPr>
            <p:txBody>
              <a:bodyPr wrap="square" rtlCol="0">
                <a:spAutoFit/>
              </a:bodyPr>
              <a:lstStyle/>
              <a:p>
                <a:pPr>
                  <a:lnSpc>
                    <a:spcPct val="150000"/>
                  </a:lnSpc>
                </a:pPr>
                <a:r>
                  <a:rPr lang="en-US" sz="1200" dirty="0" err="1" smtClean="0">
                    <a:solidFill>
                      <a:schemeClr val="accent2">
                        <a:lumMod val="20000"/>
                        <a:lumOff val="80000"/>
                      </a:schemeClr>
                    </a:solidFill>
                    <a:latin typeface="Arial" pitchFamily="34" charset="0"/>
                    <a:cs typeface="Arial" pitchFamily="34" charset="0"/>
                  </a:rPr>
                  <a:t>Lonavala</a:t>
                </a:r>
                <a:endParaRPr lang="en-US" sz="1200" dirty="0" smtClean="0">
                  <a:solidFill>
                    <a:schemeClr val="accent2">
                      <a:lumMod val="20000"/>
                      <a:lumOff val="80000"/>
                    </a:schemeClr>
                  </a:solidFill>
                  <a:latin typeface="Arial" pitchFamily="34" charset="0"/>
                  <a:cs typeface="Arial" pitchFamily="34" charset="0"/>
                </a:endParaRPr>
              </a:p>
              <a:p>
                <a:pPr>
                  <a:lnSpc>
                    <a:spcPct val="150000"/>
                  </a:lnSpc>
                </a:pPr>
                <a:r>
                  <a:rPr lang="en-US" sz="1200" dirty="0" smtClean="0">
                    <a:solidFill>
                      <a:schemeClr val="accent2">
                        <a:lumMod val="20000"/>
                        <a:lumOff val="80000"/>
                      </a:schemeClr>
                    </a:solidFill>
                    <a:latin typeface="Arial" pitchFamily="34" charset="0"/>
                    <a:cs typeface="Arial" pitchFamily="34" charset="0"/>
                  </a:rPr>
                  <a:t>Pune</a:t>
                </a:r>
              </a:p>
              <a:p>
                <a:pPr>
                  <a:lnSpc>
                    <a:spcPct val="150000"/>
                  </a:lnSpc>
                </a:pPr>
                <a:r>
                  <a:rPr lang="en-US" sz="1200" dirty="0" smtClean="0">
                    <a:solidFill>
                      <a:schemeClr val="accent2">
                        <a:lumMod val="20000"/>
                        <a:lumOff val="80000"/>
                      </a:schemeClr>
                    </a:solidFill>
                    <a:latin typeface="Arial" pitchFamily="34" charset="0"/>
                    <a:cs typeface="Arial" pitchFamily="34" charset="0"/>
                  </a:rPr>
                  <a:t>Goa</a:t>
                </a:r>
              </a:p>
            </p:txBody>
          </p:sp>
          <p:grpSp>
            <p:nvGrpSpPr>
              <p:cNvPr id="6" name="Group 4"/>
              <p:cNvGrpSpPr/>
              <p:nvPr/>
            </p:nvGrpSpPr>
            <p:grpSpPr>
              <a:xfrm>
                <a:off x="7526065" y="851158"/>
                <a:ext cx="91642" cy="378978"/>
                <a:chOff x="2104671" y="3242257"/>
                <a:chExt cx="91642" cy="378978"/>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32774"/>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Oval 13"/>
            <p:cNvSpPr/>
            <p:nvPr/>
          </p:nvSpPr>
          <p:spPr>
            <a:xfrm>
              <a:off x="7295585" y="2012013"/>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9"/>
          <p:cNvGrpSpPr>
            <a:grpSpLocks/>
          </p:cNvGrpSpPr>
          <p:nvPr/>
        </p:nvGrpSpPr>
        <p:grpSpPr bwMode="auto">
          <a:xfrm>
            <a:off x="8839200" y="4766667"/>
            <a:ext cx="214313" cy="186333"/>
            <a:chOff x="0" y="-9"/>
            <a:chExt cx="360" cy="313"/>
          </a:xfrm>
        </p:grpSpPr>
        <p:sp>
          <p:nvSpPr>
            <p:cNvPr id="19"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17</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2" name="TextBox 2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4" name="Picture 23"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5" name="TextBox 24"/>
          <p:cNvSpPr txBox="1"/>
          <p:nvPr/>
        </p:nvSpPr>
        <p:spPr>
          <a:xfrm>
            <a:off x="241914" y="4194313"/>
            <a:ext cx="7486459"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a:t>
            </a:r>
            <a:r>
              <a:rPr lang="en-US" sz="1000" i="1" dirty="0" err="1" smtClean="0">
                <a:solidFill>
                  <a:srgbClr val="93171A"/>
                </a:solidFill>
                <a:latin typeface="Georgia" pitchFamily="18" charset="0"/>
              </a:rPr>
              <a:t>Lonavala</a:t>
            </a:r>
            <a:r>
              <a:rPr lang="en-US" sz="1000" i="1" dirty="0" smtClean="0">
                <a:solidFill>
                  <a:srgbClr val="93171A"/>
                </a:solidFill>
                <a:latin typeface="Georgia" pitchFamily="18" charset="0"/>
              </a:rPr>
              <a:t> - I &amp; I Designs </a:t>
            </a:r>
            <a:r>
              <a:rPr lang="en-US" sz="1000" i="1" dirty="0" err="1" smtClean="0">
                <a:solidFill>
                  <a:srgbClr val="93171A"/>
                </a:solidFill>
                <a:latin typeface="Georgia" pitchFamily="18" charset="0"/>
              </a:rPr>
              <a:t>Mahim</a:t>
            </a:r>
            <a:r>
              <a:rPr lang="en-US" sz="1000" i="1" dirty="0" smtClean="0">
                <a:solidFill>
                  <a:srgbClr val="93171A"/>
                </a:solidFill>
                <a:latin typeface="Georgia" pitchFamily="18" charset="0"/>
              </a:rPr>
              <a:t>,  Pune - M/S Designers </a:t>
            </a:r>
            <a:r>
              <a:rPr lang="en-US" sz="1000" i="1" dirty="0" err="1" smtClean="0">
                <a:solidFill>
                  <a:srgbClr val="93171A"/>
                </a:solidFill>
                <a:latin typeface="Georgia" pitchFamily="18" charset="0"/>
              </a:rPr>
              <a:t>Group,Mahim</a:t>
            </a:r>
            <a:r>
              <a:rPr lang="en-US" sz="1000" i="1" dirty="0" smtClean="0">
                <a:solidFill>
                  <a:srgbClr val="93171A"/>
                </a:solidFill>
                <a:latin typeface="Georgia" pitchFamily="18" charset="0"/>
              </a:rPr>
              <a:t>, Goa - M/s. </a:t>
            </a:r>
            <a:r>
              <a:rPr lang="en-US" sz="1000" i="1" dirty="0" err="1" smtClean="0">
                <a:solidFill>
                  <a:srgbClr val="93171A"/>
                </a:solidFill>
                <a:latin typeface="Georgia" pitchFamily="18" charset="0"/>
              </a:rPr>
              <a:t>Shilpi</a:t>
            </a:r>
            <a:r>
              <a:rPr lang="en-US" sz="1000" i="1" dirty="0" smtClean="0">
                <a:solidFill>
                  <a:srgbClr val="93171A"/>
                </a:solidFill>
                <a:latin typeface="Georgia" pitchFamily="18" charset="0"/>
              </a:rPr>
              <a:t> Creation </a:t>
            </a:r>
            <a:r>
              <a:rPr lang="en-US" sz="1000" i="1" dirty="0" err="1" smtClean="0">
                <a:solidFill>
                  <a:srgbClr val="93171A"/>
                </a:solidFill>
                <a:latin typeface="Georgia" pitchFamily="18" charset="0"/>
              </a:rPr>
              <a:t>Parel</a:t>
            </a:r>
            <a:r>
              <a:rPr lang="en-US" sz="1000" i="1" dirty="0" smtClean="0">
                <a:solidFill>
                  <a:srgbClr val="93171A"/>
                </a:solidFill>
                <a:latin typeface="Georgia" pitchFamily="18" charset="0"/>
              </a:rPr>
              <a:t>, Mumbai</a:t>
            </a:r>
            <a:endParaRPr lang="en-US" sz="1000" i="1" dirty="0">
              <a:solidFill>
                <a:srgbClr val="93171A"/>
              </a:solidFill>
              <a:latin typeface="Georgia" pitchFamily="18" charset="0"/>
            </a:endParaRPr>
          </a:p>
        </p:txBody>
      </p:sp>
      <p:pic>
        <p:nvPicPr>
          <p:cNvPr id="27" name="Picture 26">
            <a:hlinkClick r:id="" action="ppaction://hlinkshowjump?jump=nextslide"/>
          </p:cNvPr>
          <p:cNvPicPr>
            <a:picLocks noChangeAspect="1"/>
          </p:cNvPicPr>
          <p:nvPr/>
        </p:nvPicPr>
        <p:blipFill>
          <a:blip r:embed="rId10"/>
          <a:srcRect/>
          <a:stretch>
            <a:fillRect/>
          </a:stretch>
        </p:blipFill>
        <p:spPr bwMode="auto">
          <a:xfrm>
            <a:off x="7799494" y="405132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slide(fromBottom)">
                                      <p:cBhvr>
                                        <p:cTn id="23" dur="500"/>
                                        <p:tgtEl>
                                          <p:spTgt spid="25"/>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ntro.jpg"/>
          <p:cNvPicPr>
            <a:picLocks noChangeAspect="1"/>
          </p:cNvPicPr>
          <p:nvPr/>
        </p:nvPicPr>
        <p:blipFill>
          <a:blip r:embed="rId2"/>
          <a:stretch>
            <a:fillRect/>
          </a:stretch>
        </p:blipFill>
        <p:spPr>
          <a:xfrm>
            <a:off x="1354" y="0"/>
            <a:ext cx="9141291" cy="5143499"/>
          </a:xfrm>
          <a:prstGeom prst="rect">
            <a:avLst/>
          </a:prstGeom>
        </p:spPr>
      </p:pic>
      <p:sp>
        <p:nvSpPr>
          <p:cNvPr id="21506" name="Rectangle 2"/>
          <p:cNvSpPr>
            <a:spLocks/>
          </p:cNvSpPr>
          <p:nvPr/>
        </p:nvSpPr>
        <p:spPr bwMode="auto">
          <a:xfrm>
            <a:off x="-19050" y="0"/>
            <a:ext cx="9163050" cy="4495800"/>
          </a:xfrm>
          <a:prstGeom prst="rect">
            <a:avLst/>
          </a:prstGeom>
          <a:solidFill>
            <a:schemeClr val="accent4">
              <a:lumMod val="10000"/>
              <a:alpha val="30000"/>
            </a:schemeClr>
          </a:solidFill>
          <a:ln>
            <a:noFill/>
          </a:ln>
          <a:extLst/>
        </p:spPr>
        <p:txBody>
          <a:bodyPr lIns="0" tIns="0" rIns="0" bIns="0"/>
          <a:lstStyle/>
          <a:p>
            <a:endParaRPr lang="en-US"/>
          </a:p>
        </p:txBody>
      </p:sp>
      <p:sp>
        <p:nvSpPr>
          <p:cNvPr id="21507" name="Rectangle 3"/>
          <p:cNvSpPr>
            <a:spLocks/>
          </p:cNvSpPr>
          <p:nvPr/>
        </p:nvSpPr>
        <p:spPr bwMode="auto">
          <a:xfrm>
            <a:off x="-180975" y="3367088"/>
            <a:ext cx="6643688" cy="1047750"/>
          </a:xfrm>
          <a:prstGeom prst="rect">
            <a:avLst/>
          </a:prstGeom>
          <a:solidFill>
            <a:srgbClr val="93171A">
              <a:alpha val="90000"/>
            </a:srgbClr>
          </a:solidFill>
          <a:ln>
            <a:noFill/>
          </a:ln>
          <a:extLst/>
        </p:spPr>
        <p:txBody>
          <a:bodyPr lIns="0" tIns="0" rIns="0" bIns="0"/>
          <a:lstStyle/>
          <a:p>
            <a:endParaRPr lang="en-US"/>
          </a:p>
        </p:txBody>
      </p:sp>
      <p:sp>
        <p:nvSpPr>
          <p:cNvPr id="21508" name="Rectangle 4"/>
          <p:cNvSpPr>
            <a:spLocks/>
          </p:cNvSpPr>
          <p:nvPr/>
        </p:nvSpPr>
        <p:spPr bwMode="auto">
          <a:xfrm>
            <a:off x="6462713" y="3367088"/>
            <a:ext cx="2695575" cy="1047750"/>
          </a:xfrm>
          <a:prstGeom prst="rect">
            <a:avLst/>
          </a:prstGeom>
          <a:solidFill>
            <a:schemeClr val="bg1"/>
          </a:solidFill>
          <a:ln>
            <a:noFill/>
          </a:ln>
          <a:extLst/>
        </p:spPr>
        <p:txBody>
          <a:bodyPr lIns="0" tIns="0" rIns="0" bIns="0"/>
          <a:lstStyle/>
          <a:p>
            <a:endParaRPr lang="en-US"/>
          </a:p>
        </p:txBody>
      </p:sp>
      <p:pic>
        <p:nvPicPr>
          <p:cNvPr id="21509" name="Picture 5"/>
          <p:cNvPicPr>
            <a:picLocks noChangeAspect="1" noChangeArrowheads="1"/>
          </p:cNvPicPr>
          <p:nvPr/>
        </p:nvPicPr>
        <p:blipFill>
          <a:blip r:embed="rId3"/>
          <a:stretch>
            <a:fillRect/>
          </a:stretch>
        </p:blipFill>
        <p:spPr bwMode="auto">
          <a:xfrm>
            <a:off x="6927943" y="3463434"/>
            <a:ext cx="1613083" cy="86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1512" name="Rectangle 8"/>
          <p:cNvSpPr>
            <a:spLocks/>
          </p:cNvSpPr>
          <p:nvPr/>
        </p:nvSpPr>
        <p:spPr bwMode="auto">
          <a:xfrm>
            <a:off x="351183" y="3582228"/>
            <a:ext cx="583095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1200" dirty="0" smtClean="0">
                <a:solidFill>
                  <a:schemeClr val="bg1"/>
                </a:solidFill>
                <a:latin typeface="Georgia" pitchFamily="18" charset="0"/>
                <a:ea typeface="ＭＳ Ｐゴシック" charset="0"/>
                <a:cs typeface="Arial" pitchFamily="34" charset="0"/>
                <a:sym typeface="Raleway Medium" charset="0"/>
              </a:rPr>
              <a:t>Raj Interiors aims to develop the best designs that easily meet the needs of the clients. We endeavor to create the master pieces that reach out to the mind and soul, effortlessly and effectively.</a:t>
            </a:r>
            <a:endParaRPr lang="en-US" sz="1200" dirty="0">
              <a:solidFill>
                <a:srgbClr val="D2EBFF"/>
              </a:solidFill>
              <a:latin typeface="Georgia" pitchFamily="18" charset="0"/>
              <a:ea typeface="ＭＳ Ｐゴシック" charset="0"/>
              <a:cs typeface="Arial" pitchFamily="34" charset="0"/>
              <a:sym typeface="Raleway Medium" charset="0"/>
            </a:endParaRP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up)">
                                      <p:cBhvr>
                                        <p:cTn id="7" dur="500"/>
                                        <p:tgtEl>
                                          <p:spTgt spid="2150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transition="in" filter="slide(fromLeft)">
                                      <p:cBhvr>
                                        <p:cTn id="11" dur="500"/>
                                        <p:tgtEl>
                                          <p:spTgt spid="21507"/>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slide(fromRight)">
                                      <p:cBhvr>
                                        <p:cTn id="15" dur="500"/>
                                        <p:tgtEl>
                                          <p:spTgt spid="2150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512"/>
                                        </p:tgtEl>
                                        <p:attrNameLst>
                                          <p:attrName>style.visibility</p:attrName>
                                        </p:attrNameLst>
                                      </p:cBhvr>
                                      <p:to>
                                        <p:strVal val="visible"/>
                                      </p:to>
                                    </p:set>
                                    <p:animEffect transition="in" filter="fade">
                                      <p:cBhvr>
                                        <p:cTn id="19" dur="2000"/>
                                        <p:tgtEl>
                                          <p:spTgt spid="2151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1509"/>
                                        </p:tgtEl>
                                        <p:attrNameLst>
                                          <p:attrName>style.visibility</p:attrName>
                                        </p:attrNameLst>
                                      </p:cBhvr>
                                      <p:to>
                                        <p:strVal val="visible"/>
                                      </p:to>
                                    </p:set>
                                    <p:animEffect transition="in" filter="fade">
                                      <p:cBhvr>
                                        <p:cTn id="2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nimBg="1"/>
      <p:bldP spid="21507" grpId="0" animBg="1"/>
      <p:bldP spid="21508" grpId="0" animBg="1"/>
      <p:bldP spid="2151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2"/>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grpSp>
        <p:nvGrpSpPr>
          <p:cNvPr id="2" name="Group 15"/>
          <p:cNvGrpSpPr/>
          <p:nvPr/>
        </p:nvGrpSpPr>
        <p:grpSpPr>
          <a:xfrm>
            <a:off x="7275464" y="1315662"/>
            <a:ext cx="1462148" cy="612155"/>
            <a:chOff x="7526065" y="712865"/>
            <a:chExt cx="1462148" cy="612155"/>
          </a:xfrm>
        </p:grpSpPr>
        <p:sp>
          <p:nvSpPr>
            <p:cNvPr id="7" name="TextBox 6"/>
            <p:cNvSpPr txBox="1"/>
            <p:nvPr/>
          </p:nvSpPr>
          <p:spPr>
            <a:xfrm>
              <a:off x="7617707" y="712865"/>
              <a:ext cx="1370506" cy="612155"/>
            </a:xfrm>
            <a:prstGeom prst="rect">
              <a:avLst/>
            </a:prstGeom>
            <a:noFill/>
          </p:spPr>
          <p:txBody>
            <a:bodyPr wrap="square" rtlCol="0">
              <a:spAutoFit/>
            </a:bodyPr>
            <a:lstStyle/>
            <a:p>
              <a:pPr>
                <a:lnSpc>
                  <a:spcPct val="150000"/>
                </a:lnSpc>
              </a:pPr>
              <a:r>
                <a:rPr lang="en-US" sz="1200" dirty="0" smtClean="0">
                  <a:solidFill>
                    <a:schemeClr val="accent2">
                      <a:lumMod val="20000"/>
                      <a:lumOff val="80000"/>
                    </a:schemeClr>
                  </a:solidFill>
                  <a:latin typeface="Arial" pitchFamily="34" charset="0"/>
                  <a:cs typeface="Arial" pitchFamily="34" charset="0"/>
                </a:rPr>
                <a:t>Rooms</a:t>
              </a:r>
            </a:p>
            <a:p>
              <a:pPr>
                <a:lnSpc>
                  <a:spcPct val="150000"/>
                </a:lnSpc>
              </a:pPr>
              <a:r>
                <a:rPr lang="en-US" sz="1200" dirty="0" smtClean="0">
                  <a:solidFill>
                    <a:schemeClr val="accent2">
                      <a:lumMod val="20000"/>
                      <a:lumOff val="80000"/>
                    </a:schemeClr>
                  </a:solidFill>
                  <a:latin typeface="Arial" pitchFamily="34" charset="0"/>
                  <a:cs typeface="Arial" pitchFamily="34" charset="0"/>
                </a:rPr>
                <a:t>Restaurant</a:t>
              </a:r>
            </a:p>
          </p:txBody>
        </p:sp>
        <p:grpSp>
          <p:nvGrpSpPr>
            <p:cNvPr id="3" name="Group 4"/>
            <p:cNvGrpSpPr/>
            <p:nvPr/>
          </p:nvGrpSpPr>
          <p:grpSpPr>
            <a:xfrm>
              <a:off x="7526065" y="851158"/>
              <a:ext cx="91642" cy="378978"/>
              <a:chOff x="2104671" y="3242257"/>
              <a:chExt cx="91642" cy="378978"/>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32774"/>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5" name="Picture 14" descr="8.jpg"/>
          <p:cNvPicPr>
            <a:picLocks noChangeAspect="1"/>
          </p:cNvPicPr>
          <p:nvPr/>
        </p:nvPicPr>
        <p:blipFill>
          <a:blip r:embed="rId4"/>
          <a:srcRect t="13487"/>
          <a:stretch>
            <a:fillRect/>
          </a:stretch>
        </p:blipFill>
        <p:spPr>
          <a:xfrm>
            <a:off x="7521870" y="629926"/>
            <a:ext cx="944797" cy="719601"/>
          </a:xfrm>
          <a:prstGeom prst="rect">
            <a:avLst/>
          </a:prstGeom>
        </p:spPr>
      </p:pic>
      <p:pic>
        <p:nvPicPr>
          <p:cNvPr id="17" name="Picture 16"/>
          <p:cNvPicPr>
            <a:picLocks noChangeAspect="1"/>
          </p:cNvPicPr>
          <p:nvPr/>
        </p:nvPicPr>
        <p:blipFill>
          <a:blip r:embed="rId5"/>
          <a:stretch>
            <a:fillRect/>
          </a:stretch>
        </p:blipFill>
        <p:spPr>
          <a:xfrm>
            <a:off x="322432" y="602834"/>
            <a:ext cx="6807926" cy="3367622"/>
          </a:xfrm>
          <a:prstGeom prst="rect">
            <a:avLst/>
          </a:prstGeom>
        </p:spPr>
      </p:pic>
      <p:pic>
        <p:nvPicPr>
          <p:cNvPr id="18" name="Picture 17"/>
          <p:cNvPicPr>
            <a:picLocks noChangeAspect="1"/>
          </p:cNvPicPr>
          <p:nvPr/>
        </p:nvPicPr>
        <p:blipFill>
          <a:blip r:embed="rId6"/>
          <a:stretch>
            <a:fillRect/>
          </a:stretch>
        </p:blipFill>
        <p:spPr>
          <a:xfrm>
            <a:off x="321430" y="602683"/>
            <a:ext cx="6807926" cy="3367621"/>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4"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9"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18</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1" name="TextBox 20"/>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2" name="Picture 21"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4" name="TextBox 2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slide(fromBottom)">
                                      <p:cBhvr>
                                        <p:cTn id="23" dur="500"/>
                                        <p:tgtEl>
                                          <p:spTgt spid="2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8" y="597357"/>
            <a:ext cx="6807928" cy="3367622"/>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grpSp>
        <p:nvGrpSpPr>
          <p:cNvPr id="2" name="Group 15"/>
          <p:cNvGrpSpPr/>
          <p:nvPr/>
        </p:nvGrpSpPr>
        <p:grpSpPr>
          <a:xfrm>
            <a:off x="7275464" y="1315662"/>
            <a:ext cx="1462148" cy="612155"/>
            <a:chOff x="7526065" y="712865"/>
            <a:chExt cx="1462148" cy="612155"/>
          </a:xfrm>
        </p:grpSpPr>
        <p:sp>
          <p:nvSpPr>
            <p:cNvPr id="7" name="TextBox 6"/>
            <p:cNvSpPr txBox="1"/>
            <p:nvPr/>
          </p:nvSpPr>
          <p:spPr>
            <a:xfrm>
              <a:off x="7617707" y="712865"/>
              <a:ext cx="1370506" cy="612155"/>
            </a:xfrm>
            <a:prstGeom prst="rect">
              <a:avLst/>
            </a:prstGeom>
            <a:noFill/>
          </p:spPr>
          <p:txBody>
            <a:bodyPr wrap="square" rtlCol="0">
              <a:spAutoFit/>
            </a:bodyPr>
            <a:lstStyle/>
            <a:p>
              <a:pPr>
                <a:lnSpc>
                  <a:spcPct val="150000"/>
                </a:lnSpc>
              </a:pPr>
              <a:r>
                <a:rPr lang="en-US" sz="1200" dirty="0" smtClean="0">
                  <a:solidFill>
                    <a:schemeClr val="accent2">
                      <a:lumMod val="20000"/>
                      <a:lumOff val="80000"/>
                    </a:schemeClr>
                  </a:solidFill>
                  <a:latin typeface="Arial" pitchFamily="34" charset="0"/>
                  <a:cs typeface="Arial" pitchFamily="34" charset="0"/>
                </a:rPr>
                <a:t>Rooms</a:t>
              </a:r>
            </a:p>
            <a:p>
              <a:pPr>
                <a:lnSpc>
                  <a:spcPct val="150000"/>
                </a:lnSpc>
              </a:pPr>
              <a:r>
                <a:rPr lang="en-US" sz="1200" dirty="0" smtClean="0">
                  <a:solidFill>
                    <a:schemeClr val="accent2">
                      <a:lumMod val="20000"/>
                      <a:lumOff val="80000"/>
                    </a:schemeClr>
                  </a:solidFill>
                  <a:latin typeface="Arial" pitchFamily="34" charset="0"/>
                  <a:cs typeface="Arial" pitchFamily="34" charset="0"/>
                </a:rPr>
                <a:t>Restaurant</a:t>
              </a:r>
            </a:p>
          </p:txBody>
        </p:sp>
        <p:grpSp>
          <p:nvGrpSpPr>
            <p:cNvPr id="3" name="Group 4"/>
            <p:cNvGrpSpPr/>
            <p:nvPr/>
          </p:nvGrpSpPr>
          <p:grpSpPr>
            <a:xfrm>
              <a:off x="7526065" y="851158"/>
              <a:ext cx="91642" cy="378978"/>
              <a:chOff x="2104671" y="3242257"/>
              <a:chExt cx="91642" cy="378978"/>
            </a:xfrm>
            <a:solidFill>
              <a:schemeClr val="accent2">
                <a:lumMod val="20000"/>
                <a:lumOff val="80000"/>
              </a:schemeClr>
            </a:solidFill>
          </p:grpSpPr>
          <p:sp>
            <p:nvSpPr>
              <p:cNvPr id="9" name="Oval 5"/>
              <p:cNvSpPr/>
              <p:nvPr/>
            </p:nvSpPr>
            <p:spPr>
              <a:xfrm>
                <a:off x="2104671" y="324225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32774"/>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5" name="Picture 14" descr="8.jpg"/>
          <p:cNvPicPr>
            <a:picLocks noChangeAspect="1"/>
          </p:cNvPicPr>
          <p:nvPr/>
        </p:nvPicPr>
        <p:blipFill>
          <a:blip r:embed="rId4"/>
          <a:srcRect t="13487"/>
          <a:stretch>
            <a:fillRect/>
          </a:stretch>
        </p:blipFill>
        <p:spPr>
          <a:xfrm>
            <a:off x="7521870" y="629926"/>
            <a:ext cx="944797" cy="719601"/>
          </a:xfrm>
          <a:prstGeom prst="rect">
            <a:avLst/>
          </a:prstGeom>
        </p:spPr>
      </p:pic>
      <p:pic>
        <p:nvPicPr>
          <p:cNvPr id="17" name="Picture 16"/>
          <p:cNvPicPr>
            <a:picLocks noChangeAspect="1"/>
          </p:cNvPicPr>
          <p:nvPr/>
        </p:nvPicPr>
        <p:blipFill>
          <a:blip r:embed="rId5"/>
          <a:stretch>
            <a:fillRect/>
          </a:stretch>
        </p:blipFill>
        <p:spPr>
          <a:xfrm>
            <a:off x="322432" y="602834"/>
            <a:ext cx="6807926" cy="3367622"/>
          </a:xfrm>
          <a:prstGeom prst="rect">
            <a:avLst/>
          </a:prstGeom>
        </p:spPr>
      </p:pic>
      <p:pic>
        <p:nvPicPr>
          <p:cNvPr id="18" name="Picture 17"/>
          <p:cNvPicPr>
            <a:picLocks noChangeAspect="1"/>
          </p:cNvPicPr>
          <p:nvPr/>
        </p:nvPicPr>
        <p:blipFill>
          <a:blip r:embed="rId6"/>
          <a:stretch>
            <a:fillRect/>
          </a:stretch>
        </p:blipFill>
        <p:spPr>
          <a:xfrm>
            <a:off x="321430" y="602683"/>
            <a:ext cx="6807926" cy="3367621"/>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4"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9"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19</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1" name="TextBox 20"/>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2" name="Picture 21"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4" name="TextBox 2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slide(fromBottom)">
                                      <p:cBhvr>
                                        <p:cTn id="23" dur="500"/>
                                        <p:tgtEl>
                                          <p:spTgt spid="2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9578" y="551637"/>
            <a:ext cx="6807928" cy="3367622"/>
          </a:xfrm>
          <a:prstGeom prst="rect">
            <a:avLst/>
          </a:prstGeom>
        </p:spPr>
      </p:pic>
      <p:sp>
        <p:nvSpPr>
          <p:cNvPr id="5" name="Rectangle 4"/>
          <p:cNvSpPr/>
          <p:nvPr/>
        </p:nvSpPr>
        <p:spPr>
          <a:xfrm>
            <a:off x="7200697" y="549200"/>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17861" b="19154"/>
          <a:stretch>
            <a:fillRect/>
          </a:stretch>
        </p:blipFill>
        <p:spPr>
          <a:xfrm>
            <a:off x="7384046" y="704427"/>
            <a:ext cx="1013841" cy="562186"/>
          </a:xfrm>
          <a:prstGeom prst="rect">
            <a:avLst/>
          </a:prstGeom>
        </p:spPr>
      </p:pic>
      <p:pic>
        <p:nvPicPr>
          <p:cNvPr id="17" name="Picture 16"/>
          <p:cNvPicPr>
            <a:picLocks noChangeAspect="1"/>
          </p:cNvPicPr>
          <p:nvPr/>
        </p:nvPicPr>
        <p:blipFill>
          <a:blip r:embed="rId5"/>
          <a:stretch>
            <a:fillRect/>
          </a:stretch>
        </p:blipFill>
        <p:spPr>
          <a:xfrm>
            <a:off x="379580" y="559701"/>
            <a:ext cx="6807926" cy="3367622"/>
          </a:xfrm>
          <a:prstGeom prst="rect">
            <a:avLst/>
          </a:prstGeom>
        </p:spPr>
      </p:pic>
      <p:pic>
        <p:nvPicPr>
          <p:cNvPr id="18" name="Picture 17"/>
          <p:cNvPicPr>
            <a:picLocks noChangeAspect="1"/>
          </p:cNvPicPr>
          <p:nvPr/>
        </p:nvPicPr>
        <p:blipFill>
          <a:blip r:embed="rId6"/>
          <a:stretch>
            <a:fillRect/>
          </a:stretch>
        </p:blipFill>
        <p:spPr>
          <a:xfrm>
            <a:off x="390010" y="558117"/>
            <a:ext cx="6807926" cy="3367621"/>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2" name="Group 15"/>
          <p:cNvGrpSpPr/>
          <p:nvPr/>
        </p:nvGrpSpPr>
        <p:grpSpPr>
          <a:xfrm>
            <a:off x="7275464" y="1392281"/>
            <a:ext cx="1462148" cy="1015663"/>
            <a:chOff x="7275464" y="1315662"/>
            <a:chExt cx="1462148" cy="1015663"/>
          </a:xfrm>
        </p:grpSpPr>
        <p:grpSp>
          <p:nvGrpSpPr>
            <p:cNvPr id="3" name="Group 15"/>
            <p:cNvGrpSpPr/>
            <p:nvPr/>
          </p:nvGrpSpPr>
          <p:grpSpPr>
            <a:xfrm>
              <a:off x="7275464" y="1315662"/>
              <a:ext cx="1462148" cy="1015663"/>
              <a:chOff x="7526065" y="712865"/>
              <a:chExt cx="1462148" cy="1015663"/>
            </a:xfrm>
          </p:grpSpPr>
          <p:sp>
            <p:nvSpPr>
              <p:cNvPr id="7" name="TextBox 6"/>
              <p:cNvSpPr txBox="1"/>
              <p:nvPr/>
            </p:nvSpPr>
            <p:spPr>
              <a:xfrm>
                <a:off x="7617707" y="712865"/>
                <a:ext cx="1370506" cy="1015663"/>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Rooms</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Suites</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smtClean="0">
                    <a:solidFill>
                      <a:schemeClr val="accent2">
                        <a:lumMod val="20000"/>
                        <a:lumOff val="80000"/>
                      </a:schemeClr>
                    </a:solidFill>
                    <a:latin typeface="Arial" pitchFamily="34" charset="0"/>
                    <a:cs typeface="Arial" pitchFamily="34" charset="0"/>
                  </a:rPr>
                  <a:t>Banquets</a:t>
                </a:r>
              </a:p>
            </p:txBody>
          </p:sp>
          <p:grpSp>
            <p:nvGrpSpPr>
              <p:cNvPr id="6" name="Group 4"/>
              <p:cNvGrpSpPr/>
              <p:nvPr/>
            </p:nvGrpSpPr>
            <p:grpSpPr>
              <a:xfrm>
                <a:off x="7526065" y="805438"/>
                <a:ext cx="91642" cy="462966"/>
                <a:chOff x="2104671" y="3196537"/>
                <a:chExt cx="91642" cy="462966"/>
              </a:xfrm>
              <a:solidFill>
                <a:schemeClr val="accent2">
                  <a:lumMod val="20000"/>
                  <a:lumOff val="80000"/>
                </a:schemeClr>
              </a:solidFill>
            </p:grpSpPr>
            <p:sp>
              <p:nvSpPr>
                <p:cNvPr id="9" name="Oval 5"/>
                <p:cNvSpPr/>
                <p:nvPr/>
              </p:nvSpPr>
              <p:spPr>
                <a:xfrm>
                  <a:off x="2104671" y="3196537"/>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07852" y="3571042"/>
                  <a:ext cx="88461" cy="88461"/>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Oval 13"/>
            <p:cNvSpPr/>
            <p:nvPr/>
          </p:nvSpPr>
          <p:spPr>
            <a:xfrm>
              <a:off x="7284155" y="2153151"/>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9"/>
          <p:cNvGrpSpPr>
            <a:grpSpLocks/>
          </p:cNvGrpSpPr>
          <p:nvPr/>
        </p:nvGrpSpPr>
        <p:grpSpPr bwMode="auto">
          <a:xfrm>
            <a:off x="8839200" y="4766667"/>
            <a:ext cx="214313" cy="186333"/>
            <a:chOff x="0" y="-9"/>
            <a:chExt cx="360" cy="313"/>
          </a:xfrm>
        </p:grpSpPr>
        <p:sp>
          <p:nvSpPr>
            <p:cNvPr id="19"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20</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2" name="TextBox 2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4" name="Picture 23"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5" name="TextBox 24"/>
          <p:cNvSpPr txBox="1"/>
          <p:nvPr/>
        </p:nvSpPr>
        <p:spPr>
          <a:xfrm>
            <a:off x="320429" y="3967341"/>
            <a:ext cx="6808927" cy="646331"/>
          </a:xfrm>
          <a:prstGeom prst="rect">
            <a:avLst/>
          </a:prstGeom>
          <a:noFill/>
        </p:spPr>
        <p:txBody>
          <a:bodyPr wrap="square" rtlCol="0">
            <a:spAutoFit/>
          </a:bodyPr>
          <a:lstStyle/>
          <a:p>
            <a:r>
              <a:rPr lang="en-US" sz="900" i="1" dirty="0" smtClean="0">
                <a:solidFill>
                  <a:srgbClr val="93171A"/>
                </a:solidFill>
                <a:latin typeface="Georgia" pitchFamily="18" charset="0"/>
              </a:rPr>
              <a:t>Architect: M/s. </a:t>
            </a:r>
            <a:r>
              <a:rPr lang="en-US" sz="900" i="1" dirty="0" err="1" smtClean="0">
                <a:solidFill>
                  <a:srgbClr val="93171A"/>
                </a:solidFill>
                <a:latin typeface="Georgia" pitchFamily="18" charset="0"/>
              </a:rPr>
              <a:t>Shakti</a:t>
            </a:r>
            <a:r>
              <a:rPr lang="en-US" sz="900" i="1" dirty="0" smtClean="0">
                <a:solidFill>
                  <a:srgbClr val="93171A"/>
                </a:solidFill>
                <a:latin typeface="Georgia" pitchFamily="18" charset="0"/>
              </a:rPr>
              <a:t> </a:t>
            </a:r>
            <a:r>
              <a:rPr lang="en-US" sz="900" i="1" dirty="0" err="1" smtClean="0">
                <a:solidFill>
                  <a:srgbClr val="93171A"/>
                </a:solidFill>
                <a:latin typeface="Georgia" pitchFamily="18" charset="0"/>
              </a:rPr>
              <a:t>Parmar</a:t>
            </a:r>
            <a:r>
              <a:rPr lang="en-US" sz="900" i="1" dirty="0" smtClean="0">
                <a:solidFill>
                  <a:srgbClr val="93171A"/>
                </a:solidFill>
                <a:latin typeface="Georgia" pitchFamily="18" charset="0"/>
              </a:rPr>
              <a:t> &amp; Assoc </a:t>
            </a:r>
            <a:r>
              <a:rPr lang="en-US" sz="900" i="1" dirty="0" err="1" smtClean="0">
                <a:solidFill>
                  <a:srgbClr val="93171A"/>
                </a:solidFill>
                <a:latin typeface="Georgia" pitchFamily="18" charset="0"/>
              </a:rPr>
              <a:t>Rehem</a:t>
            </a:r>
            <a:r>
              <a:rPr lang="en-US" sz="900" i="1" dirty="0" smtClean="0">
                <a:solidFill>
                  <a:srgbClr val="93171A"/>
                </a:solidFill>
                <a:latin typeface="Georgia" pitchFamily="18" charset="0"/>
              </a:rPr>
              <a:t> Mansion </a:t>
            </a:r>
            <a:r>
              <a:rPr lang="en-US" sz="900" i="1" dirty="0" err="1" smtClean="0">
                <a:solidFill>
                  <a:srgbClr val="93171A"/>
                </a:solidFill>
                <a:latin typeface="Georgia" pitchFamily="18" charset="0"/>
              </a:rPr>
              <a:t>Colaba</a:t>
            </a:r>
            <a:r>
              <a:rPr lang="en-US" sz="900" i="1" dirty="0" smtClean="0">
                <a:solidFill>
                  <a:srgbClr val="93171A"/>
                </a:solidFill>
                <a:latin typeface="Georgia" pitchFamily="18" charset="0"/>
              </a:rPr>
              <a:t>, Mumbai.</a:t>
            </a:r>
          </a:p>
          <a:p>
            <a:r>
              <a:rPr lang="en-US" sz="900" i="1" dirty="0" smtClean="0">
                <a:solidFill>
                  <a:srgbClr val="93171A"/>
                </a:solidFill>
                <a:latin typeface="Georgia" pitchFamily="18" charset="0"/>
              </a:rPr>
              <a:t>                   M/s. Design Research 10th Rd. JVPD, </a:t>
            </a:r>
            <a:r>
              <a:rPr lang="en-US" sz="900" i="1" dirty="0" err="1" smtClean="0">
                <a:solidFill>
                  <a:srgbClr val="93171A"/>
                </a:solidFill>
                <a:latin typeface="Georgia" pitchFamily="18" charset="0"/>
              </a:rPr>
              <a:t>Juhu</a:t>
            </a:r>
            <a:r>
              <a:rPr lang="en-US" sz="900" i="1" dirty="0" smtClean="0">
                <a:solidFill>
                  <a:srgbClr val="93171A"/>
                </a:solidFill>
                <a:latin typeface="Georgia" pitchFamily="18" charset="0"/>
              </a:rPr>
              <a:t>, Mumbai.</a:t>
            </a:r>
          </a:p>
          <a:p>
            <a:r>
              <a:rPr lang="en-US" sz="900" i="1" dirty="0" smtClean="0">
                <a:solidFill>
                  <a:srgbClr val="93171A"/>
                </a:solidFill>
                <a:latin typeface="Georgia" pitchFamily="18" charset="0"/>
              </a:rPr>
              <a:t>                   M/s. Allen </a:t>
            </a:r>
            <a:r>
              <a:rPr lang="en-US" sz="900" i="1" dirty="0" err="1" smtClean="0">
                <a:solidFill>
                  <a:srgbClr val="93171A"/>
                </a:solidFill>
                <a:latin typeface="Georgia" pitchFamily="18" charset="0"/>
              </a:rPr>
              <a:t>Gilbers</a:t>
            </a:r>
            <a:r>
              <a:rPr lang="en-US" sz="900" i="1" dirty="0" smtClean="0">
                <a:solidFill>
                  <a:srgbClr val="93171A"/>
                </a:solidFill>
                <a:latin typeface="Georgia" pitchFamily="18" charset="0"/>
              </a:rPr>
              <a:t>(Australia) </a:t>
            </a:r>
            <a:r>
              <a:rPr lang="en-US" sz="900" i="1" dirty="0" err="1" smtClean="0">
                <a:solidFill>
                  <a:srgbClr val="93171A"/>
                </a:solidFill>
                <a:latin typeface="Georgia" pitchFamily="18" charset="0"/>
              </a:rPr>
              <a:t>undersupervision</a:t>
            </a:r>
            <a:r>
              <a:rPr lang="en-US" sz="900" i="1" dirty="0" smtClean="0">
                <a:solidFill>
                  <a:srgbClr val="93171A"/>
                </a:solidFill>
                <a:latin typeface="Georgia" pitchFamily="18" charset="0"/>
              </a:rPr>
              <a:t> of M/s. </a:t>
            </a:r>
            <a:r>
              <a:rPr lang="en-US" sz="900" i="1" dirty="0" err="1" smtClean="0">
                <a:solidFill>
                  <a:srgbClr val="93171A"/>
                </a:solidFill>
                <a:latin typeface="Georgia" pitchFamily="18" charset="0"/>
              </a:rPr>
              <a:t>P.G.Patki</a:t>
            </a:r>
            <a:r>
              <a:rPr lang="en-US" sz="900" i="1" dirty="0" smtClean="0">
                <a:solidFill>
                  <a:srgbClr val="93171A"/>
                </a:solidFill>
                <a:latin typeface="Georgia" pitchFamily="18" charset="0"/>
              </a:rPr>
              <a:t> &amp; Assoc. </a:t>
            </a:r>
            <a:r>
              <a:rPr lang="en-US" sz="900" i="1" dirty="0" err="1" smtClean="0">
                <a:solidFill>
                  <a:srgbClr val="93171A"/>
                </a:solidFill>
                <a:latin typeface="Georgia" pitchFamily="18" charset="0"/>
              </a:rPr>
              <a:t>Fort,Mumbai</a:t>
            </a:r>
            <a:r>
              <a:rPr lang="en-US" sz="900" i="1" dirty="0" smtClean="0">
                <a:solidFill>
                  <a:srgbClr val="93171A"/>
                </a:solidFill>
                <a:latin typeface="Georgia" pitchFamily="18" charset="0"/>
              </a:rPr>
              <a:t>.</a:t>
            </a:r>
          </a:p>
          <a:p>
            <a:r>
              <a:rPr lang="en-US" sz="900" i="1" dirty="0" smtClean="0">
                <a:solidFill>
                  <a:srgbClr val="93171A"/>
                </a:solidFill>
                <a:latin typeface="Georgia" pitchFamily="18" charset="0"/>
              </a:rPr>
              <a:t>                   M/s. </a:t>
            </a:r>
            <a:r>
              <a:rPr lang="en-US" sz="900" i="1" dirty="0" err="1" smtClean="0">
                <a:solidFill>
                  <a:srgbClr val="93171A"/>
                </a:solidFill>
                <a:latin typeface="Georgia" pitchFamily="18" charset="0"/>
              </a:rPr>
              <a:t>Beant</a:t>
            </a:r>
            <a:r>
              <a:rPr lang="en-US" sz="900" i="1" dirty="0" smtClean="0">
                <a:solidFill>
                  <a:srgbClr val="93171A"/>
                </a:solidFill>
                <a:latin typeface="Georgia" pitchFamily="18" charset="0"/>
              </a:rPr>
              <a:t> </a:t>
            </a:r>
            <a:r>
              <a:rPr lang="en-US" sz="900" i="1" dirty="0" err="1" smtClean="0">
                <a:solidFill>
                  <a:srgbClr val="93171A"/>
                </a:solidFill>
                <a:latin typeface="Georgia" pitchFamily="18" charset="0"/>
              </a:rPr>
              <a:t>Seavren</a:t>
            </a:r>
            <a:r>
              <a:rPr lang="en-US" sz="900" i="1" dirty="0" smtClean="0">
                <a:solidFill>
                  <a:srgbClr val="93171A"/>
                </a:solidFill>
                <a:latin typeface="Georgia" pitchFamily="18" charset="0"/>
              </a:rPr>
              <a:t> &amp;Assoc. (American)under supervision of M/s. </a:t>
            </a:r>
            <a:r>
              <a:rPr lang="en-US" sz="900" i="1" dirty="0" err="1" smtClean="0">
                <a:solidFill>
                  <a:srgbClr val="93171A"/>
                </a:solidFill>
                <a:latin typeface="Georgia" pitchFamily="18" charset="0"/>
              </a:rPr>
              <a:t>Nosar</a:t>
            </a:r>
            <a:r>
              <a:rPr lang="en-US" sz="900" i="1" dirty="0" smtClean="0">
                <a:solidFill>
                  <a:srgbClr val="93171A"/>
                </a:solidFill>
                <a:latin typeface="Georgia" pitchFamily="18" charset="0"/>
              </a:rPr>
              <a:t> </a:t>
            </a:r>
            <a:r>
              <a:rPr lang="en-US" sz="900" i="1" dirty="0" err="1" smtClean="0">
                <a:solidFill>
                  <a:srgbClr val="93171A"/>
                </a:solidFill>
                <a:latin typeface="Georgia" pitchFamily="18" charset="0"/>
              </a:rPr>
              <a:t>wadia</a:t>
            </a:r>
            <a:r>
              <a:rPr lang="en-US" sz="900" i="1" dirty="0" smtClean="0">
                <a:solidFill>
                  <a:srgbClr val="93171A"/>
                </a:solidFill>
                <a:latin typeface="Georgia" pitchFamily="18" charset="0"/>
              </a:rPr>
              <a:t> &amp; Assoc. Mumbai.</a:t>
            </a:r>
            <a:endParaRPr lang="en-US" sz="900" i="1" dirty="0">
              <a:solidFill>
                <a:srgbClr val="93171A"/>
              </a:solidFill>
              <a:latin typeface="Georgia" pitchFamily="18" charset="0"/>
            </a:endParaRPr>
          </a:p>
        </p:txBody>
      </p:sp>
      <p:pic>
        <p:nvPicPr>
          <p:cNvPr id="27" name="Picture 26">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slide(fromBottom)">
                                      <p:cBhvr>
                                        <p:cTn id="23" dur="500"/>
                                        <p:tgtEl>
                                          <p:spTgt spid="25"/>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par>
                          <p:cTn id="28" fill="hold">
                            <p:stCondLst>
                              <p:cond delay="3500"/>
                            </p:stCondLst>
                            <p:childTnLst>
                              <p:par>
                                <p:cTn id="29" presetID="1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Top)">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3000"/>
                                        <p:tgtEl>
                                          <p:spTgt spid="4"/>
                                        </p:tgtEl>
                                      </p:cBhvr>
                                    </p:animEffect>
                                    <p:set>
                                      <p:cBhvr>
                                        <p:cTn id="36" dur="1" fill="hold">
                                          <p:stCondLst>
                                            <p:cond delay="29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0"/>
                                        <p:tgtEl>
                                          <p:spTgt spid="17"/>
                                        </p:tgtEl>
                                      </p:cBhvr>
                                    </p:animEffect>
                                    <p:set>
                                      <p:cBhvr>
                                        <p:cTn id="44" dur="1" fill="hold">
                                          <p:stCondLst>
                                            <p:cond delay="499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9" y="597357"/>
            <a:ext cx="6807926" cy="3367622"/>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dirty="0" smtClean="0">
              <a:solidFill>
                <a:schemeClr val="accent2">
                  <a:lumMod val="20000"/>
                  <a:lumOff val="80000"/>
                </a:schemeClr>
              </a:solidFill>
              <a:latin typeface="Arial" pitchFamily="34" charset="0"/>
              <a:cs typeface="Arial" pitchFamily="34" charset="0"/>
            </a:endParaRPr>
          </a:p>
        </p:txBody>
      </p:sp>
      <p:pic>
        <p:nvPicPr>
          <p:cNvPr id="15" name="Picture 14" descr="8.jpg"/>
          <p:cNvPicPr>
            <a:picLocks noChangeAspect="1"/>
          </p:cNvPicPr>
          <p:nvPr/>
        </p:nvPicPr>
        <p:blipFill>
          <a:blip r:embed="rId4"/>
          <a:stretch>
            <a:fillRect/>
          </a:stretch>
        </p:blipFill>
        <p:spPr>
          <a:xfrm>
            <a:off x="7375255" y="678340"/>
            <a:ext cx="1050771" cy="925082"/>
          </a:xfrm>
          <a:prstGeom prst="rect">
            <a:avLst/>
          </a:prstGeom>
        </p:spPr>
      </p:pic>
      <p:pic>
        <p:nvPicPr>
          <p:cNvPr id="17" name="Picture 16"/>
          <p:cNvPicPr>
            <a:picLocks noChangeAspect="1"/>
          </p:cNvPicPr>
          <p:nvPr/>
        </p:nvPicPr>
        <p:blipFill>
          <a:blip r:embed="rId5"/>
          <a:stretch>
            <a:fillRect/>
          </a:stretch>
        </p:blipFill>
        <p:spPr>
          <a:xfrm>
            <a:off x="322432" y="600764"/>
            <a:ext cx="6807926" cy="3367621"/>
          </a:xfrm>
          <a:prstGeom prst="rect">
            <a:avLst/>
          </a:prstGeom>
        </p:spPr>
      </p:pic>
      <p:pic>
        <p:nvPicPr>
          <p:cNvPr id="18" name="Picture 17"/>
          <p:cNvPicPr>
            <a:picLocks noChangeAspect="1"/>
          </p:cNvPicPr>
          <p:nvPr/>
        </p:nvPicPr>
        <p:blipFill>
          <a:blip r:embed="rId6"/>
          <a:stretch>
            <a:fillRect/>
          </a:stretch>
        </p:blipFill>
        <p:spPr>
          <a:xfrm>
            <a:off x="321431" y="603837"/>
            <a:ext cx="6807924" cy="3367621"/>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16" name="Group 9"/>
          <p:cNvGrpSpPr>
            <a:grpSpLocks/>
          </p:cNvGrpSpPr>
          <p:nvPr/>
        </p:nvGrpSpPr>
        <p:grpSpPr bwMode="auto">
          <a:xfrm>
            <a:off x="8839200" y="4766667"/>
            <a:ext cx="214313" cy="186333"/>
            <a:chOff x="0" y="-9"/>
            <a:chExt cx="360" cy="313"/>
          </a:xfrm>
        </p:grpSpPr>
        <p:sp>
          <p:nvSpPr>
            <p:cNvPr id="19"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2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21</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2" name="TextBox 2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24" name="Picture 23"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14" name="TextBox 13"/>
          <p:cNvSpPr txBox="1"/>
          <p:nvPr/>
        </p:nvSpPr>
        <p:spPr>
          <a:xfrm>
            <a:off x="241915" y="4194313"/>
            <a:ext cx="6888444"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M/s. </a:t>
            </a:r>
            <a:r>
              <a:rPr lang="en-US" sz="1000" i="1" dirty="0" err="1" smtClean="0">
                <a:solidFill>
                  <a:srgbClr val="93171A"/>
                </a:solidFill>
                <a:latin typeface="Georgia" pitchFamily="18" charset="0"/>
              </a:rPr>
              <a:t>Shilpi</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Crations</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Parel</a:t>
            </a:r>
            <a:r>
              <a:rPr lang="en-US" sz="1000" i="1" dirty="0" smtClean="0">
                <a:solidFill>
                  <a:srgbClr val="93171A"/>
                </a:solidFill>
                <a:latin typeface="Georgia" pitchFamily="18" charset="0"/>
              </a:rPr>
              <a:t> Mumbai</a:t>
            </a:r>
            <a:endParaRPr lang="en-US" sz="1000" i="1" dirty="0">
              <a:solidFill>
                <a:srgbClr val="93171A"/>
              </a:solidFill>
              <a:latin typeface="Georgia" pitchFamily="18" charset="0"/>
            </a:endParaRPr>
          </a:p>
        </p:txBody>
      </p:sp>
      <p:grpSp>
        <p:nvGrpSpPr>
          <p:cNvPr id="26" name="Group 15"/>
          <p:cNvGrpSpPr/>
          <p:nvPr/>
        </p:nvGrpSpPr>
        <p:grpSpPr>
          <a:xfrm>
            <a:off x="7229744" y="1586591"/>
            <a:ext cx="1507867" cy="738664"/>
            <a:chOff x="7480345" y="712865"/>
            <a:chExt cx="1507867" cy="738664"/>
          </a:xfrm>
        </p:grpSpPr>
        <p:sp>
          <p:nvSpPr>
            <p:cNvPr id="28" name="TextBox 27"/>
            <p:cNvSpPr txBox="1"/>
            <p:nvPr/>
          </p:nvSpPr>
          <p:spPr>
            <a:xfrm>
              <a:off x="7526065" y="712865"/>
              <a:ext cx="1462147" cy="738664"/>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Pune - Restaurant</a:t>
              </a:r>
            </a:p>
            <a:p>
              <a:endParaRPr lang="en-US" sz="1200" dirty="0" smtClean="0">
                <a:solidFill>
                  <a:schemeClr val="accent2">
                    <a:lumMod val="20000"/>
                    <a:lumOff val="80000"/>
                  </a:schemeClr>
                </a:solidFill>
                <a:latin typeface="Arial" pitchFamily="34" charset="0"/>
                <a:cs typeface="Arial" pitchFamily="34" charset="0"/>
              </a:endParaRPr>
            </a:p>
            <a:p>
              <a:pPr>
                <a:lnSpc>
                  <a:spcPct val="150000"/>
                </a:lnSpc>
              </a:pPr>
              <a:endParaRPr lang="en-US" sz="1200" dirty="0" smtClean="0">
                <a:solidFill>
                  <a:schemeClr val="accent2">
                    <a:lumMod val="20000"/>
                    <a:lumOff val="80000"/>
                  </a:schemeClr>
                </a:solidFill>
                <a:latin typeface="Arial" pitchFamily="34" charset="0"/>
                <a:cs typeface="Arial" pitchFamily="34" charset="0"/>
              </a:endParaRPr>
            </a:p>
          </p:txBody>
        </p:sp>
        <p:sp>
          <p:nvSpPr>
            <p:cNvPr id="30" name="Oval 5"/>
            <p:cNvSpPr/>
            <p:nvPr/>
          </p:nvSpPr>
          <p:spPr>
            <a:xfrm>
              <a:off x="7480345" y="805438"/>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3000"/>
                                        <p:tgtEl>
                                          <p:spTgt spid="4"/>
                                        </p:tgtEl>
                                      </p:cBhvr>
                                    </p:animEffect>
                                    <p:set>
                                      <p:cBhvr>
                                        <p:cTn id="32" dur="1" fill="hold">
                                          <p:stCondLst>
                                            <p:cond delay="29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0"/>
                                        <p:tgtEl>
                                          <p:spTgt spid="17"/>
                                        </p:tgtEl>
                                      </p:cBhvr>
                                    </p:animEffect>
                                    <p:set>
                                      <p:cBhvr>
                                        <p:cTn id="40" dur="1" fill="hold">
                                          <p:stCondLst>
                                            <p:cond delay="4999"/>
                                          </p:stCondLst>
                                        </p:cTn>
                                        <p:tgtEl>
                                          <p:spTgt spid="1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30" y="597357"/>
            <a:ext cx="6807924" cy="3367621"/>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tretch>
            <a:fillRect/>
          </a:stretch>
        </p:blipFill>
        <p:spPr>
          <a:xfrm>
            <a:off x="7333244" y="593991"/>
            <a:ext cx="1329847" cy="1170775"/>
          </a:xfrm>
          <a:prstGeom prst="rect">
            <a:avLst/>
          </a:prstGeom>
        </p:spPr>
      </p:pic>
      <p:pic>
        <p:nvPicPr>
          <p:cNvPr id="17" name="Picture 16"/>
          <p:cNvPicPr>
            <a:picLocks noChangeAspect="1"/>
          </p:cNvPicPr>
          <p:nvPr/>
        </p:nvPicPr>
        <p:blipFill>
          <a:blip r:embed="rId5"/>
          <a:stretch>
            <a:fillRect/>
          </a:stretch>
        </p:blipFill>
        <p:spPr>
          <a:xfrm>
            <a:off x="322433" y="600764"/>
            <a:ext cx="6807924" cy="3367620"/>
          </a:xfrm>
          <a:prstGeom prst="rect">
            <a:avLst/>
          </a:prstGeom>
        </p:spPr>
      </p:pic>
      <p:pic>
        <p:nvPicPr>
          <p:cNvPr id="18" name="Picture 17"/>
          <p:cNvPicPr>
            <a:picLocks noChangeAspect="1"/>
          </p:cNvPicPr>
          <p:nvPr/>
        </p:nvPicPr>
        <p:blipFill>
          <a:blip r:embed="rId6"/>
          <a:stretch>
            <a:fillRect/>
          </a:stretch>
        </p:blipFill>
        <p:spPr>
          <a:xfrm>
            <a:off x="321432" y="603837"/>
            <a:ext cx="6807922" cy="3367620"/>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9"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22</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14" name="TextBox 1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19" name="Picture 18">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3000"/>
                                        <p:tgtEl>
                                          <p:spTgt spid="4"/>
                                        </p:tgtEl>
                                      </p:cBhvr>
                                    </p:animEffect>
                                    <p:set>
                                      <p:cBhvr>
                                        <p:cTn id="32" dur="1" fill="hold">
                                          <p:stCondLst>
                                            <p:cond delay="29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0"/>
                                        <p:tgtEl>
                                          <p:spTgt spid="17"/>
                                        </p:tgtEl>
                                      </p:cBhvr>
                                    </p:animEffect>
                                    <p:set>
                                      <p:cBhvr>
                                        <p:cTn id="40" dur="1" fill="hold">
                                          <p:stCondLst>
                                            <p:cond delay="4999"/>
                                          </p:stCondLst>
                                        </p:cTn>
                                        <p:tgtEl>
                                          <p:spTgt spid="1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31" y="597357"/>
            <a:ext cx="6807922" cy="3367619"/>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tretch>
            <a:fillRect/>
          </a:stretch>
        </p:blipFill>
        <p:spPr>
          <a:xfrm>
            <a:off x="7364686" y="597064"/>
            <a:ext cx="1181361" cy="1040050"/>
          </a:xfrm>
          <a:prstGeom prst="rect">
            <a:avLst/>
          </a:prstGeom>
        </p:spPr>
      </p:pic>
      <p:pic>
        <p:nvPicPr>
          <p:cNvPr id="17" name="Picture 16"/>
          <p:cNvPicPr>
            <a:picLocks noChangeAspect="1"/>
          </p:cNvPicPr>
          <p:nvPr/>
        </p:nvPicPr>
        <p:blipFill>
          <a:blip r:embed="rId5"/>
          <a:stretch>
            <a:fillRect/>
          </a:stretch>
        </p:blipFill>
        <p:spPr>
          <a:xfrm>
            <a:off x="322435" y="593991"/>
            <a:ext cx="6807920" cy="3367619"/>
          </a:xfrm>
          <a:prstGeom prst="rect">
            <a:avLst/>
          </a:prstGeom>
        </p:spPr>
      </p:pic>
      <p:pic>
        <p:nvPicPr>
          <p:cNvPr id="18" name="Picture 17"/>
          <p:cNvPicPr>
            <a:picLocks noChangeAspect="1"/>
          </p:cNvPicPr>
          <p:nvPr/>
        </p:nvPicPr>
        <p:blipFill>
          <a:blip r:embed="rId6"/>
          <a:stretch>
            <a:fillRect/>
          </a:stretch>
        </p:blipFill>
        <p:spPr>
          <a:xfrm>
            <a:off x="321433" y="603837"/>
            <a:ext cx="6807920" cy="3367618"/>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2"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23</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22" name="TextBox 21"/>
          <p:cNvSpPr txBox="1"/>
          <p:nvPr/>
        </p:nvSpPr>
        <p:spPr>
          <a:xfrm>
            <a:off x="241914" y="4011433"/>
            <a:ext cx="6888443" cy="553998"/>
          </a:xfrm>
          <a:prstGeom prst="rect">
            <a:avLst/>
          </a:prstGeom>
          <a:noFill/>
        </p:spPr>
        <p:txBody>
          <a:bodyPr wrap="square" rtlCol="0">
            <a:spAutoFit/>
          </a:bodyPr>
          <a:lstStyle/>
          <a:p>
            <a:r>
              <a:rPr lang="en-US" sz="1000" i="1" dirty="0" smtClean="0">
                <a:solidFill>
                  <a:srgbClr val="93171A"/>
                </a:solidFill>
                <a:latin typeface="Georgia" pitchFamily="18" charset="0"/>
              </a:rPr>
              <a:t>Architect: A Group design, </a:t>
            </a:r>
            <a:r>
              <a:rPr lang="en-US" sz="1000" i="1" dirty="0" err="1" smtClean="0">
                <a:solidFill>
                  <a:srgbClr val="93171A"/>
                </a:solidFill>
                <a:latin typeface="Georgia" pitchFamily="18" charset="0"/>
              </a:rPr>
              <a:t>Santacruz</a:t>
            </a:r>
            <a:r>
              <a:rPr lang="en-US" sz="1000" i="1" dirty="0" smtClean="0">
                <a:solidFill>
                  <a:srgbClr val="93171A"/>
                </a:solidFill>
                <a:latin typeface="Georgia" pitchFamily="18" charset="0"/>
              </a:rPr>
              <a:t> west, Mumbai.</a:t>
            </a:r>
          </a:p>
          <a:p>
            <a:r>
              <a:rPr lang="en-US" sz="1000" i="1" dirty="0" smtClean="0">
                <a:solidFill>
                  <a:srgbClr val="93171A"/>
                </a:solidFill>
                <a:latin typeface="Georgia" pitchFamily="18" charset="0"/>
              </a:rPr>
              <a:t>                   Space &amp; People designer, </a:t>
            </a:r>
            <a:r>
              <a:rPr lang="en-US" sz="1000" i="1" dirty="0" err="1" smtClean="0">
                <a:solidFill>
                  <a:srgbClr val="93171A"/>
                </a:solidFill>
                <a:latin typeface="Georgia" pitchFamily="18" charset="0"/>
              </a:rPr>
              <a:t>Juhu</a:t>
            </a:r>
            <a:endParaRPr lang="en-US" sz="1000" i="1" dirty="0" smtClean="0">
              <a:solidFill>
                <a:srgbClr val="93171A"/>
              </a:solidFill>
              <a:latin typeface="Georgia" pitchFamily="18" charset="0"/>
            </a:endParaRPr>
          </a:p>
          <a:p>
            <a:r>
              <a:rPr lang="en-US" sz="1000" i="1" dirty="0" smtClean="0">
                <a:solidFill>
                  <a:srgbClr val="93171A"/>
                </a:solidFill>
                <a:latin typeface="Georgia" pitchFamily="18" charset="0"/>
              </a:rPr>
              <a:t>                  M/s. </a:t>
            </a:r>
            <a:r>
              <a:rPr lang="en-US" sz="1000" i="1" dirty="0" err="1" smtClean="0">
                <a:solidFill>
                  <a:srgbClr val="93171A"/>
                </a:solidFill>
                <a:latin typeface="Georgia" pitchFamily="18" charset="0"/>
              </a:rPr>
              <a:t>Shilpi</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Crations</a:t>
            </a:r>
            <a:r>
              <a:rPr lang="en-US" sz="1000" i="1" dirty="0" smtClean="0">
                <a:solidFill>
                  <a:srgbClr val="93171A"/>
                </a:solidFill>
                <a:latin typeface="Georgia" pitchFamily="18" charset="0"/>
              </a:rPr>
              <a:t> </a:t>
            </a:r>
            <a:r>
              <a:rPr lang="en-US" sz="1000" i="1" dirty="0" err="1" smtClean="0">
                <a:solidFill>
                  <a:srgbClr val="93171A"/>
                </a:solidFill>
                <a:latin typeface="Georgia" pitchFamily="18" charset="0"/>
              </a:rPr>
              <a:t>Parel</a:t>
            </a:r>
            <a:r>
              <a:rPr lang="en-US" sz="1000" i="1" dirty="0" smtClean="0">
                <a:solidFill>
                  <a:srgbClr val="93171A"/>
                </a:solidFill>
                <a:latin typeface="Georgia" pitchFamily="18" charset="0"/>
              </a:rPr>
              <a:t> Mumbai</a:t>
            </a:r>
            <a:endParaRPr lang="en-US" sz="1000" i="1" dirty="0">
              <a:solidFill>
                <a:srgbClr val="93171A"/>
              </a:solidFill>
              <a:latin typeface="Georgia" pitchFamily="18" charset="0"/>
            </a:endParaRPr>
          </a:p>
        </p:txBody>
      </p:sp>
      <p:grpSp>
        <p:nvGrpSpPr>
          <p:cNvPr id="25" name="Group 24"/>
          <p:cNvGrpSpPr/>
          <p:nvPr/>
        </p:nvGrpSpPr>
        <p:grpSpPr>
          <a:xfrm>
            <a:off x="7275464" y="1403711"/>
            <a:ext cx="1462148" cy="1938992"/>
            <a:chOff x="7526065" y="712865"/>
            <a:chExt cx="1462148" cy="1938992"/>
          </a:xfrm>
        </p:grpSpPr>
        <p:sp>
          <p:nvSpPr>
            <p:cNvPr id="26" name="TextBox 25"/>
            <p:cNvSpPr txBox="1"/>
            <p:nvPr/>
          </p:nvSpPr>
          <p:spPr>
            <a:xfrm>
              <a:off x="7614526" y="712865"/>
              <a:ext cx="1373687" cy="1938992"/>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Ahmadabad- Restaurant with kitchen</a:t>
              </a: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p:txBody>
        </p:sp>
        <p:sp>
          <p:nvSpPr>
            <p:cNvPr id="27" name="Oval 5"/>
            <p:cNvSpPr/>
            <p:nvPr/>
          </p:nvSpPr>
          <p:spPr>
            <a:xfrm>
              <a:off x="7526065" y="805438"/>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18">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lide(fromTop)">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3000"/>
                                        <p:tgtEl>
                                          <p:spTgt spid="4"/>
                                        </p:tgtEl>
                                      </p:cBhvr>
                                    </p:animEffect>
                                    <p:set>
                                      <p:cBhvr>
                                        <p:cTn id="28" dur="1" fill="hold">
                                          <p:stCondLst>
                                            <p:cond delay="2999"/>
                                          </p:stCondLst>
                                        </p:cTn>
                                        <p:tgtEl>
                                          <p:spTgt spid="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0"/>
                                        <p:tgtEl>
                                          <p:spTgt spid="17"/>
                                        </p:tgtEl>
                                      </p:cBhvr>
                                    </p:animEffect>
                                    <p:set>
                                      <p:cBhvr>
                                        <p:cTn id="36" dur="1" fill="hold">
                                          <p:stCondLst>
                                            <p:cond delay="4999"/>
                                          </p:stCondLst>
                                        </p:cTn>
                                        <p:tgtEl>
                                          <p:spTgt spid="1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000"/>
                                        <p:tgtEl>
                                          <p:spTgt spid="18"/>
                                        </p:tgtEl>
                                      </p:cBhvr>
                                    </p:animEffect>
                                  </p:childTnLst>
                                </p:cTn>
                              </p:par>
                            </p:childTnLst>
                          </p:cTn>
                        </p:par>
                        <p:par>
                          <p:cTn id="40" fill="hold">
                            <p:stCondLst>
                              <p:cond delay="5000"/>
                            </p:stCondLst>
                            <p:childTnLst>
                              <p:par>
                                <p:cTn id="41" presetID="1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slide(fromBottom)">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29" y="597357"/>
            <a:ext cx="6807926" cy="3367621"/>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tretch>
            <a:fillRect/>
          </a:stretch>
        </p:blipFill>
        <p:spPr>
          <a:xfrm>
            <a:off x="7497175" y="603838"/>
            <a:ext cx="1050771" cy="925080"/>
          </a:xfrm>
          <a:prstGeom prst="rect">
            <a:avLst/>
          </a:prstGeom>
        </p:spPr>
      </p:pic>
      <p:pic>
        <p:nvPicPr>
          <p:cNvPr id="17" name="Picture 16"/>
          <p:cNvPicPr>
            <a:picLocks noChangeAspect="1"/>
          </p:cNvPicPr>
          <p:nvPr/>
        </p:nvPicPr>
        <p:blipFill>
          <a:blip r:embed="rId5"/>
          <a:stretch>
            <a:fillRect/>
          </a:stretch>
        </p:blipFill>
        <p:spPr>
          <a:xfrm>
            <a:off x="322433" y="593991"/>
            <a:ext cx="6807924" cy="3367621"/>
          </a:xfrm>
          <a:prstGeom prst="rect">
            <a:avLst/>
          </a:prstGeom>
        </p:spPr>
      </p:pic>
      <p:pic>
        <p:nvPicPr>
          <p:cNvPr id="18" name="Picture 17"/>
          <p:cNvPicPr>
            <a:picLocks noChangeAspect="1"/>
          </p:cNvPicPr>
          <p:nvPr/>
        </p:nvPicPr>
        <p:blipFill>
          <a:blip r:embed="rId6"/>
          <a:stretch>
            <a:fillRect/>
          </a:stretch>
        </p:blipFill>
        <p:spPr>
          <a:xfrm>
            <a:off x="321431" y="603837"/>
            <a:ext cx="6807924" cy="3367620"/>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9"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24</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14" name="TextBox 13"/>
          <p:cNvSpPr txBox="1"/>
          <p:nvPr/>
        </p:nvSpPr>
        <p:spPr>
          <a:xfrm>
            <a:off x="241915" y="4194313"/>
            <a:ext cx="6888444"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M/s. </a:t>
            </a:r>
            <a:r>
              <a:rPr lang="en-US" sz="1000" i="1" dirty="0" err="1" smtClean="0">
                <a:solidFill>
                  <a:srgbClr val="93171A"/>
                </a:solidFill>
                <a:latin typeface="Georgia" pitchFamily="18" charset="0"/>
              </a:rPr>
              <a:t>Shilpi</a:t>
            </a:r>
            <a:r>
              <a:rPr lang="en-US" sz="1000" i="1" dirty="0" smtClean="0">
                <a:solidFill>
                  <a:srgbClr val="93171A"/>
                </a:solidFill>
                <a:latin typeface="Georgia" pitchFamily="18" charset="0"/>
              </a:rPr>
              <a:t> Creations </a:t>
            </a:r>
            <a:r>
              <a:rPr lang="en-US" sz="1000" i="1" dirty="0" err="1" smtClean="0">
                <a:solidFill>
                  <a:srgbClr val="93171A"/>
                </a:solidFill>
                <a:latin typeface="Georgia" pitchFamily="18" charset="0"/>
              </a:rPr>
              <a:t>Parel</a:t>
            </a:r>
            <a:r>
              <a:rPr lang="en-US" sz="1000" i="1" dirty="0" smtClean="0">
                <a:solidFill>
                  <a:srgbClr val="93171A"/>
                </a:solidFill>
                <a:latin typeface="Georgia" pitchFamily="18" charset="0"/>
              </a:rPr>
              <a:t>, Mumbai</a:t>
            </a:r>
            <a:endParaRPr lang="en-US" sz="1000" i="1" dirty="0">
              <a:solidFill>
                <a:srgbClr val="93171A"/>
              </a:solidFill>
              <a:latin typeface="Georgia" pitchFamily="18" charset="0"/>
            </a:endParaRPr>
          </a:p>
        </p:txBody>
      </p:sp>
      <p:grpSp>
        <p:nvGrpSpPr>
          <p:cNvPr id="16" name="Group 15"/>
          <p:cNvGrpSpPr/>
          <p:nvPr/>
        </p:nvGrpSpPr>
        <p:grpSpPr>
          <a:xfrm>
            <a:off x="7275464" y="1403711"/>
            <a:ext cx="1462148" cy="2308324"/>
            <a:chOff x="7526065" y="712865"/>
            <a:chExt cx="1462148" cy="2308324"/>
          </a:xfrm>
        </p:grpSpPr>
        <p:sp>
          <p:nvSpPr>
            <p:cNvPr id="19" name="TextBox 18"/>
            <p:cNvSpPr txBox="1"/>
            <p:nvPr/>
          </p:nvSpPr>
          <p:spPr>
            <a:xfrm>
              <a:off x="7617707" y="712865"/>
              <a:ext cx="1370506" cy="2308324"/>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Garment Show Room</a:t>
              </a:r>
            </a:p>
            <a:p>
              <a:endParaRPr lang="en-US" sz="1200" dirty="0" smtClean="0">
                <a:solidFill>
                  <a:schemeClr val="accent2">
                    <a:lumMod val="20000"/>
                    <a:lumOff val="80000"/>
                  </a:schemeClr>
                </a:solidFill>
                <a:latin typeface="Arial" pitchFamily="34" charset="0"/>
                <a:cs typeface="Arial" pitchFamily="34" charset="0"/>
              </a:endParaRPr>
            </a:p>
            <a:p>
              <a:r>
                <a:rPr lang="en-US" sz="1200" dirty="0" err="1" smtClean="0">
                  <a:solidFill>
                    <a:schemeClr val="accent2">
                      <a:lumMod val="20000"/>
                      <a:lumOff val="80000"/>
                    </a:schemeClr>
                  </a:solidFill>
                  <a:latin typeface="Arial" pitchFamily="34" charset="0"/>
                  <a:cs typeface="Arial" pitchFamily="34" charset="0"/>
                </a:rPr>
                <a:t>Lasenza</a:t>
              </a:r>
              <a:r>
                <a:rPr lang="en-US" sz="1200" dirty="0" smtClean="0">
                  <a:solidFill>
                    <a:schemeClr val="accent2">
                      <a:lumMod val="20000"/>
                      <a:lumOff val="80000"/>
                    </a:schemeClr>
                  </a:solidFill>
                  <a:latin typeface="Arial" pitchFamily="34" charset="0"/>
                  <a:cs typeface="Arial" pitchFamily="34" charset="0"/>
                </a:rPr>
                <a:t> Show Room</a:t>
              </a: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p:txBody>
        </p:sp>
        <p:sp>
          <p:nvSpPr>
            <p:cNvPr id="21" name="Oval 5"/>
            <p:cNvSpPr/>
            <p:nvPr/>
          </p:nvSpPr>
          <p:spPr>
            <a:xfrm>
              <a:off x="7526065" y="805438"/>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Oval 5"/>
          <p:cNvSpPr/>
          <p:nvPr/>
        </p:nvSpPr>
        <p:spPr>
          <a:xfrm>
            <a:off x="7267844" y="2052712"/>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3000"/>
                                        <p:tgtEl>
                                          <p:spTgt spid="4"/>
                                        </p:tgtEl>
                                      </p:cBhvr>
                                    </p:animEffect>
                                    <p:set>
                                      <p:cBhvr>
                                        <p:cTn id="32" dur="1" fill="hold">
                                          <p:stCondLst>
                                            <p:cond delay="29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0"/>
                                        <p:tgtEl>
                                          <p:spTgt spid="17"/>
                                        </p:tgtEl>
                                      </p:cBhvr>
                                    </p:animEffect>
                                    <p:set>
                                      <p:cBhvr>
                                        <p:cTn id="40" dur="1" fill="hold">
                                          <p:stCondLst>
                                            <p:cond delay="4999"/>
                                          </p:stCondLst>
                                        </p:cTn>
                                        <p:tgtEl>
                                          <p:spTgt spid="1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30" y="597357"/>
            <a:ext cx="6807924" cy="3367620"/>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31417"/>
          <a:stretch>
            <a:fillRect/>
          </a:stretch>
        </p:blipFill>
        <p:spPr>
          <a:xfrm>
            <a:off x="7333244" y="772159"/>
            <a:ext cx="1329847" cy="802952"/>
          </a:xfrm>
          <a:prstGeom prst="rect">
            <a:avLst/>
          </a:prstGeom>
        </p:spPr>
      </p:pic>
      <p:pic>
        <p:nvPicPr>
          <p:cNvPr id="17" name="Picture 16"/>
          <p:cNvPicPr>
            <a:picLocks noChangeAspect="1"/>
          </p:cNvPicPr>
          <p:nvPr/>
        </p:nvPicPr>
        <p:blipFill>
          <a:blip r:embed="rId5"/>
          <a:stretch>
            <a:fillRect/>
          </a:stretch>
        </p:blipFill>
        <p:spPr>
          <a:xfrm>
            <a:off x="322434" y="593991"/>
            <a:ext cx="6807922" cy="3367620"/>
          </a:xfrm>
          <a:prstGeom prst="rect">
            <a:avLst/>
          </a:prstGeom>
        </p:spPr>
      </p:pic>
      <p:pic>
        <p:nvPicPr>
          <p:cNvPr id="18" name="Picture 17"/>
          <p:cNvPicPr>
            <a:picLocks noChangeAspect="1"/>
          </p:cNvPicPr>
          <p:nvPr/>
        </p:nvPicPr>
        <p:blipFill>
          <a:blip r:embed="rId6"/>
          <a:stretch>
            <a:fillRect/>
          </a:stretch>
        </p:blipFill>
        <p:spPr>
          <a:xfrm>
            <a:off x="321432" y="597064"/>
            <a:ext cx="6807922" cy="3367619"/>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9"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25</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14" name="TextBox 1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Mach </a:t>
            </a:r>
            <a:r>
              <a:rPr lang="en-US" sz="1000" i="1" dirty="0" err="1" smtClean="0">
                <a:solidFill>
                  <a:srgbClr val="93171A"/>
                </a:solidFill>
                <a:latin typeface="Georgia" pitchFamily="18" charset="0"/>
              </a:rPr>
              <a:t>Architektur</a:t>
            </a:r>
            <a:r>
              <a:rPr lang="en-US" sz="1000" i="1" dirty="0" smtClean="0">
                <a:solidFill>
                  <a:srgbClr val="93171A"/>
                </a:solidFill>
                <a:latin typeface="Georgia" pitchFamily="18" charset="0"/>
              </a:rPr>
              <a:t> Zurich</a:t>
            </a:r>
            <a:endParaRPr lang="en-US" sz="1000" i="1" dirty="0">
              <a:solidFill>
                <a:srgbClr val="93171A"/>
              </a:solidFill>
              <a:latin typeface="Georgia" pitchFamily="18" charset="0"/>
            </a:endParaRPr>
          </a:p>
        </p:txBody>
      </p:sp>
      <p:grpSp>
        <p:nvGrpSpPr>
          <p:cNvPr id="19" name="Group 15"/>
          <p:cNvGrpSpPr/>
          <p:nvPr/>
        </p:nvGrpSpPr>
        <p:grpSpPr>
          <a:xfrm>
            <a:off x="7275464" y="1403711"/>
            <a:ext cx="1462148" cy="830997"/>
            <a:chOff x="7526065" y="712865"/>
            <a:chExt cx="1462148" cy="830997"/>
          </a:xfrm>
        </p:grpSpPr>
        <p:sp>
          <p:nvSpPr>
            <p:cNvPr id="22" name="TextBox 21"/>
            <p:cNvSpPr txBox="1"/>
            <p:nvPr/>
          </p:nvSpPr>
          <p:spPr>
            <a:xfrm>
              <a:off x="7617707" y="712865"/>
              <a:ext cx="1370506" cy="830997"/>
            </a:xfrm>
            <a:prstGeom prst="rect">
              <a:avLst/>
            </a:prstGeom>
            <a:noFill/>
          </p:spPr>
          <p:txBody>
            <a:bodyPr wrap="square" rtlCol="0">
              <a:spAutoFit/>
            </a:bodyPr>
            <a:lstStyle/>
            <a:p>
              <a:r>
                <a:rPr lang="en-US" sz="1200" dirty="0" smtClean="0">
                  <a:solidFill>
                    <a:schemeClr val="accent2">
                      <a:lumMod val="20000"/>
                      <a:lumOff val="80000"/>
                    </a:schemeClr>
                  </a:solidFill>
                  <a:latin typeface="Arial" pitchFamily="34" charset="0"/>
                  <a:cs typeface="Arial" pitchFamily="34" charset="0"/>
                </a:rPr>
                <a:t>Restaurant</a:t>
              </a: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a:p>
              <a:endParaRPr lang="en-US" sz="1200" dirty="0" smtClean="0">
                <a:solidFill>
                  <a:schemeClr val="accent2">
                    <a:lumMod val="20000"/>
                    <a:lumOff val="80000"/>
                  </a:schemeClr>
                </a:solidFill>
                <a:latin typeface="Arial" pitchFamily="34" charset="0"/>
                <a:cs typeface="Arial" pitchFamily="34" charset="0"/>
              </a:endParaRPr>
            </a:p>
          </p:txBody>
        </p:sp>
        <p:sp>
          <p:nvSpPr>
            <p:cNvPr id="25" name="Oval 5"/>
            <p:cNvSpPr/>
            <p:nvPr/>
          </p:nvSpPr>
          <p:spPr>
            <a:xfrm>
              <a:off x="7526065" y="805438"/>
              <a:ext cx="88461" cy="88461"/>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3000"/>
                                        <p:tgtEl>
                                          <p:spTgt spid="4"/>
                                        </p:tgtEl>
                                      </p:cBhvr>
                                    </p:animEffect>
                                    <p:set>
                                      <p:cBhvr>
                                        <p:cTn id="32" dur="1" fill="hold">
                                          <p:stCondLst>
                                            <p:cond delay="29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0"/>
                                        <p:tgtEl>
                                          <p:spTgt spid="17"/>
                                        </p:tgtEl>
                                      </p:cBhvr>
                                    </p:animEffect>
                                    <p:set>
                                      <p:cBhvr>
                                        <p:cTn id="40" dur="1" fill="hold">
                                          <p:stCondLst>
                                            <p:cond delay="4999"/>
                                          </p:stCondLst>
                                        </p:cTn>
                                        <p:tgtEl>
                                          <p:spTgt spid="1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2431" y="597357"/>
            <a:ext cx="6807922" cy="3367620"/>
          </a:xfrm>
          <a:prstGeom prst="rect">
            <a:avLst/>
          </a:prstGeom>
        </p:spPr>
      </p:pic>
      <p:sp>
        <p:nvSpPr>
          <p:cNvPr id="5" name="Rectangle 4"/>
          <p:cNvSpPr/>
          <p:nvPr/>
        </p:nvSpPr>
        <p:spPr>
          <a:xfrm>
            <a:off x="7130358" y="597357"/>
            <a:ext cx="1713250" cy="3371015"/>
          </a:xfrm>
          <a:prstGeom prst="rect">
            <a:avLst/>
          </a:prstGeom>
          <a:solidFill>
            <a:srgbClr val="A11A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AC31"/>
              </a:solidFill>
            </a:endParaRPr>
          </a:p>
        </p:txBody>
      </p:sp>
      <p:pic>
        <p:nvPicPr>
          <p:cNvPr id="15" name="Picture 14" descr="8.jpg"/>
          <p:cNvPicPr>
            <a:picLocks noChangeAspect="1"/>
          </p:cNvPicPr>
          <p:nvPr/>
        </p:nvPicPr>
        <p:blipFill>
          <a:blip r:embed="rId4"/>
          <a:srcRect t="24861"/>
          <a:stretch>
            <a:fillRect/>
          </a:stretch>
        </p:blipFill>
        <p:spPr>
          <a:xfrm>
            <a:off x="7367671" y="799253"/>
            <a:ext cx="1161590" cy="768400"/>
          </a:xfrm>
          <a:prstGeom prst="rect">
            <a:avLst/>
          </a:prstGeom>
        </p:spPr>
      </p:pic>
      <p:pic>
        <p:nvPicPr>
          <p:cNvPr id="17" name="Picture 16"/>
          <p:cNvPicPr>
            <a:picLocks noChangeAspect="1"/>
          </p:cNvPicPr>
          <p:nvPr/>
        </p:nvPicPr>
        <p:blipFill>
          <a:blip r:embed="rId5"/>
          <a:stretch>
            <a:fillRect/>
          </a:stretch>
        </p:blipFill>
        <p:spPr>
          <a:xfrm>
            <a:off x="322434" y="600764"/>
            <a:ext cx="6807922" cy="3367619"/>
          </a:xfrm>
          <a:prstGeom prst="rect">
            <a:avLst/>
          </a:prstGeom>
        </p:spPr>
      </p:pic>
      <p:pic>
        <p:nvPicPr>
          <p:cNvPr id="18" name="Picture 17"/>
          <p:cNvPicPr>
            <a:picLocks noChangeAspect="1"/>
          </p:cNvPicPr>
          <p:nvPr/>
        </p:nvPicPr>
        <p:blipFill>
          <a:blip r:embed="rId6"/>
          <a:stretch>
            <a:fillRect/>
          </a:stretch>
        </p:blipFill>
        <p:spPr>
          <a:xfrm>
            <a:off x="321433" y="597064"/>
            <a:ext cx="6807920" cy="3367619"/>
          </a:xfrm>
          <a:prstGeom prst="rect">
            <a:avLst/>
          </a:prstGeom>
        </p:spPr>
      </p:pic>
      <p:sp>
        <p:nvSpPr>
          <p:cNvPr id="23" name="TextBox 22"/>
          <p:cNvSpPr txBox="1"/>
          <p:nvPr/>
        </p:nvSpPr>
        <p:spPr>
          <a:xfrm>
            <a:off x="4449078" y="298787"/>
            <a:ext cx="4394529" cy="246221"/>
          </a:xfrm>
          <a:prstGeom prst="rect">
            <a:avLst/>
          </a:prstGeom>
          <a:noFill/>
        </p:spPr>
        <p:txBody>
          <a:bodyPr wrap="square" rtlCol="0">
            <a:spAutoFit/>
          </a:bodyPr>
          <a:lstStyle/>
          <a:p>
            <a:pPr algn="r"/>
            <a:r>
              <a:rPr lang="en-US" sz="1000" i="1" dirty="0" smtClean="0">
                <a:solidFill>
                  <a:srgbClr val="A11A2B"/>
                </a:solidFill>
                <a:latin typeface="Georgia" pitchFamily="18" charset="0"/>
                <a:cs typeface="Arial" pitchFamily="34" charset="0"/>
              </a:rPr>
              <a:t>(Click on the </a:t>
            </a:r>
            <a:r>
              <a:rPr lang="en-US" sz="1000" b="1" i="1" dirty="0" smtClean="0">
                <a:solidFill>
                  <a:srgbClr val="A11A2B"/>
                </a:solidFill>
                <a:latin typeface="Georgia" pitchFamily="18" charset="0"/>
                <a:cs typeface="Arial" pitchFamily="34" charset="0"/>
              </a:rPr>
              <a:t>image / spacebar </a:t>
            </a:r>
            <a:r>
              <a:rPr lang="en-US" sz="1000" i="1" dirty="0" smtClean="0">
                <a:solidFill>
                  <a:srgbClr val="A11A2B"/>
                </a:solidFill>
                <a:latin typeface="Georgia" pitchFamily="18" charset="0"/>
                <a:cs typeface="Arial" pitchFamily="34" charset="0"/>
              </a:rPr>
              <a:t>to view photo gallery)</a:t>
            </a:r>
          </a:p>
        </p:txBody>
      </p:sp>
      <p:grpSp>
        <p:nvGrpSpPr>
          <p:cNvPr id="9"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26</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7"/>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8"/>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9"/>
          <a:srcRect l="23766" r="19502" b="31292"/>
          <a:stretch>
            <a:fillRect/>
          </a:stretch>
        </p:blipFill>
        <p:spPr>
          <a:xfrm>
            <a:off x="8057322" y="4665836"/>
            <a:ext cx="636104" cy="411159"/>
          </a:xfrm>
          <a:prstGeom prst="rect">
            <a:avLst/>
          </a:prstGeom>
        </p:spPr>
      </p:pic>
      <p:sp>
        <p:nvSpPr>
          <p:cNvPr id="14" name="TextBox 13"/>
          <p:cNvSpPr txBox="1"/>
          <p:nvPr/>
        </p:nvSpPr>
        <p:spPr>
          <a:xfrm>
            <a:off x="241915" y="4194313"/>
            <a:ext cx="2252808" cy="246221"/>
          </a:xfrm>
          <a:prstGeom prst="rect">
            <a:avLst/>
          </a:prstGeom>
          <a:noFill/>
        </p:spPr>
        <p:txBody>
          <a:bodyPr wrap="square" rtlCol="0">
            <a:spAutoFit/>
          </a:bodyPr>
          <a:lstStyle/>
          <a:p>
            <a:r>
              <a:rPr lang="en-US" sz="1000" i="1" dirty="0" smtClean="0">
                <a:solidFill>
                  <a:srgbClr val="93171A"/>
                </a:solidFill>
                <a:latin typeface="Georgia" pitchFamily="18" charset="0"/>
              </a:rPr>
              <a:t>Architect: IMA, Singapore</a:t>
            </a:r>
            <a:endParaRPr lang="en-US" sz="1000" i="1" dirty="0">
              <a:solidFill>
                <a:srgbClr val="93171A"/>
              </a:solidFill>
              <a:latin typeface="Georgia" pitchFamily="18" charset="0"/>
            </a:endParaRPr>
          </a:p>
        </p:txBody>
      </p:sp>
      <p:pic>
        <p:nvPicPr>
          <p:cNvPr id="19" name="Picture 18">
            <a:hlinkClick r:id="" action="ppaction://hlinkshowjump?jump=nextslide"/>
          </p:cNvPr>
          <p:cNvPicPr>
            <a:picLocks noChangeAspect="1"/>
          </p:cNvPicPr>
          <p:nvPr/>
        </p:nvPicPr>
        <p:blipFill>
          <a:blip r:embed="rId10"/>
          <a:srcRect/>
          <a:stretch>
            <a:fillRect/>
          </a:stretch>
        </p:blipFill>
        <p:spPr bwMode="auto">
          <a:xfrm>
            <a:off x="7799494" y="4041166"/>
            <a:ext cx="428849" cy="4298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Top)">
                                      <p:cBhvr>
                                        <p:cTn id="19" dur="500"/>
                                        <p:tgtEl>
                                          <p:spTgt spid="23"/>
                                        </p:tgtEl>
                                      </p:cBhvr>
                                    </p:animEffect>
                                  </p:childTnLst>
                                </p:cTn>
                              </p:par>
                            </p:childTnLst>
                          </p:cTn>
                        </p:par>
                        <p:par>
                          <p:cTn id="20" fill="hold">
                            <p:stCondLst>
                              <p:cond delay="2500"/>
                            </p:stCondLst>
                            <p:childTnLst>
                              <p:par>
                                <p:cTn id="21" presetID="1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childTnLst>
                          </p:cTn>
                        </p:par>
                        <p:par>
                          <p:cTn id="24" fill="hold">
                            <p:stCondLst>
                              <p:cond delay="3000"/>
                            </p:stCondLst>
                            <p:childTnLst>
                              <p:par>
                                <p:cTn id="25" presetID="1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To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3000"/>
                                        <p:tgtEl>
                                          <p:spTgt spid="4"/>
                                        </p:tgtEl>
                                      </p:cBhvr>
                                    </p:animEffect>
                                    <p:set>
                                      <p:cBhvr>
                                        <p:cTn id="32" dur="1" fill="hold">
                                          <p:stCondLst>
                                            <p:cond delay="2999"/>
                                          </p:stCondLst>
                                        </p:cTn>
                                        <p:tgtEl>
                                          <p:spTgt spid="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0"/>
                                        <p:tgtEl>
                                          <p:spTgt spid="17"/>
                                        </p:tgtEl>
                                      </p:cBhvr>
                                    </p:animEffect>
                                    <p:set>
                                      <p:cBhvr>
                                        <p:cTn id="40" dur="1" fill="hold">
                                          <p:stCondLst>
                                            <p:cond delay="4999"/>
                                          </p:stCondLst>
                                        </p:cTn>
                                        <p:tgtEl>
                                          <p:spTgt spid="1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14"/>
          <p:cNvSpPr>
            <a:spLocks/>
          </p:cNvSpPr>
          <p:nvPr/>
        </p:nvSpPr>
        <p:spPr bwMode="auto">
          <a:xfrm>
            <a:off x="1440376" y="1077406"/>
            <a:ext cx="2037358" cy="2037358"/>
          </a:xfrm>
          <a:prstGeom prst="ellipse">
            <a:avLst/>
          </a:prstGeom>
          <a:solidFill>
            <a:srgbClr val="93171A"/>
          </a:solidFill>
          <a:ln>
            <a:noFill/>
          </a:ln>
          <a:extLst/>
        </p:spPr>
        <p:txBody>
          <a:bodyPr lIns="0" tIns="0" rIns="0" bIns="0"/>
          <a:lstStyle/>
          <a:p>
            <a:endParaRPr lang="en-US"/>
          </a:p>
        </p:txBody>
      </p:sp>
      <p:sp>
        <p:nvSpPr>
          <p:cNvPr id="14" name="Rectangle 13"/>
          <p:cNvSpPr>
            <a:spLocks/>
          </p:cNvSpPr>
          <p:nvPr/>
        </p:nvSpPr>
        <p:spPr bwMode="auto">
          <a:xfrm>
            <a:off x="4625009" y="1013795"/>
            <a:ext cx="3962400" cy="2988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lstStyle/>
          <a:p>
            <a:r>
              <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rPr>
              <a:t>No project is too small or too big for us. We ensure that each and every image and visualization in the minds of our clients is brought on the walls and bricks in the most stunning way. A considerable amount of time, energy and passion is invested to pave the way for the perfect look and feel.</a:t>
            </a: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r>
              <a:rPr lang="en-US" sz="1000" b="1" dirty="0" smtClean="0">
                <a:solidFill>
                  <a:srgbClr val="93171A"/>
                </a:solidFill>
                <a:latin typeface="Arial" pitchFamily="34" charset="0"/>
                <a:ea typeface="ＭＳ Ｐゴシック" charset="0"/>
                <a:cs typeface="Arial" pitchFamily="34" charset="0"/>
                <a:sym typeface="Raleway Light" charset="0"/>
              </a:rPr>
              <a:t>Attention to Detail</a:t>
            </a:r>
          </a:p>
          <a:p>
            <a:r>
              <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rPr>
              <a:t>Conceptualization of a plan is no doubt difficult. However, effectuating it is furthermore challenging. Bearing in mind our ‘zero scope to compromise theory,’ we emphasize on attention to detail and hence, bring out the ultimate finished look. </a:t>
            </a:r>
            <a:br>
              <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rPr>
            </a:br>
            <a:endPar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r>
              <a:rPr lang="en-US" sz="1000" b="1" dirty="0" smtClean="0">
                <a:solidFill>
                  <a:srgbClr val="93171A"/>
                </a:solidFill>
                <a:latin typeface="Arial" pitchFamily="34" charset="0"/>
                <a:ea typeface="ＭＳ Ｐゴシック" charset="0"/>
                <a:cs typeface="Arial" pitchFamily="34" charset="0"/>
                <a:sym typeface="Raleway Light" charset="0"/>
              </a:rPr>
              <a:t>Functional </a:t>
            </a:r>
          </a:p>
          <a:p>
            <a:r>
              <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rPr>
              <a:t>Abreast of the latest technological advancements and developments, we create ergonomically designed spaces ensuring productivity and lastingness.</a:t>
            </a: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p:txBody>
      </p:sp>
      <p:grpSp>
        <p:nvGrpSpPr>
          <p:cNvPr id="2"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7"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8</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0" name="TextBox 19"/>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3"/>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4"/>
              </a:rPr>
              <a:t>info@rajinterior.co.in</a:t>
            </a:r>
            <a:endParaRPr lang="en-US" sz="800" dirty="0">
              <a:solidFill>
                <a:schemeClr val="bg1">
                  <a:lumMod val="50000"/>
                </a:schemeClr>
              </a:solidFill>
              <a:latin typeface="Arial" pitchFamily="34" charset="0"/>
              <a:cs typeface="Arial" pitchFamily="34" charset="0"/>
            </a:endParaRPr>
          </a:p>
        </p:txBody>
      </p:sp>
      <p:pic>
        <p:nvPicPr>
          <p:cNvPr id="21" name="Picture 20" descr="logo.png"/>
          <p:cNvPicPr>
            <a:picLocks noChangeAspect="1"/>
          </p:cNvPicPr>
          <p:nvPr/>
        </p:nvPicPr>
        <p:blipFill>
          <a:blip r:embed="rId5"/>
          <a:srcRect l="23766" r="19502" b="31292"/>
          <a:stretch>
            <a:fillRect/>
          </a:stretch>
        </p:blipFill>
        <p:spPr>
          <a:xfrm>
            <a:off x="8057322" y="4665836"/>
            <a:ext cx="636104" cy="411159"/>
          </a:xfrm>
          <a:prstGeom prst="rect">
            <a:avLst/>
          </a:prstGeom>
        </p:spPr>
      </p:pic>
      <p:sp>
        <p:nvSpPr>
          <p:cNvPr id="23" name="TextBox 22"/>
          <p:cNvSpPr txBox="1"/>
          <p:nvPr/>
        </p:nvSpPr>
        <p:spPr>
          <a:xfrm>
            <a:off x="4538870" y="385931"/>
            <a:ext cx="4041913" cy="430887"/>
          </a:xfrm>
          <a:prstGeom prst="rect">
            <a:avLst/>
          </a:prstGeom>
          <a:noFill/>
        </p:spPr>
        <p:txBody>
          <a:bodyPr wrap="square" rtlCol="0">
            <a:spAutoFit/>
          </a:bodyPr>
          <a:lstStyle/>
          <a:p>
            <a:r>
              <a:rPr lang="en-US" sz="2200" dirty="0" smtClean="0">
                <a:solidFill>
                  <a:srgbClr val="93171A"/>
                </a:solidFill>
                <a:latin typeface="Georgia" pitchFamily="18" charset="0"/>
                <a:cs typeface="Arial" pitchFamily="34" charset="0"/>
              </a:rPr>
              <a:t>Pursuit Of Client Contentment</a:t>
            </a:r>
          </a:p>
        </p:txBody>
      </p:sp>
      <p:pic>
        <p:nvPicPr>
          <p:cNvPr id="8" name="Picture 12"/>
          <p:cNvPicPr>
            <a:picLocks noChangeAspect="1" noChangeArrowheads="1"/>
          </p:cNvPicPr>
          <p:nvPr/>
        </p:nvPicPr>
        <p:blipFill>
          <a:blip r:embed="rId6"/>
          <a:stretch>
            <a:fillRect/>
          </a:stretch>
        </p:blipFill>
        <p:spPr bwMode="auto">
          <a:xfrm>
            <a:off x="372329" y="803369"/>
            <a:ext cx="2589187" cy="2589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5" name="Rectangle 24"/>
          <p:cNvSpPr/>
          <p:nvPr/>
        </p:nvSpPr>
        <p:spPr>
          <a:xfrm>
            <a:off x="4625008" y="2320298"/>
            <a:ext cx="4518992" cy="10485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10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4*#ppt_w"/>
                                          </p:val>
                                        </p:tav>
                                        <p:tav tm="100000">
                                          <p:val>
                                            <p:strVal val="#ppt_w"/>
                                          </p:val>
                                        </p:tav>
                                      </p:tavLst>
                                    </p:anim>
                                    <p:anim calcmode="lin" valueType="num">
                                      <p:cBhvr>
                                        <p:cTn id="8" dur="500" fill="hold"/>
                                        <p:tgtEl>
                                          <p:spTgt spid="1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par>
                          <p:cTn id="17" fill="hold">
                            <p:stCondLst>
                              <p:cond delay="2500"/>
                            </p:stCondLst>
                            <p:childTnLst>
                              <p:par>
                                <p:cTn id="18" presetID="12" presetClass="entr" presetSubtype="2"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slide(fromRight)">
                                      <p:cBhvr>
                                        <p:cTn id="20" dur="500"/>
                                        <p:tgtEl>
                                          <p:spTgt spid="25"/>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utoUpdateAnimBg="0"/>
      <p:bldP spid="23"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14"/>
          <p:cNvSpPr>
            <a:spLocks/>
          </p:cNvSpPr>
          <p:nvPr/>
        </p:nvSpPr>
        <p:spPr bwMode="auto">
          <a:xfrm>
            <a:off x="1440375" y="843127"/>
            <a:ext cx="2271637" cy="2271637"/>
          </a:xfrm>
          <a:prstGeom prst="ellipse">
            <a:avLst/>
          </a:prstGeom>
          <a:solidFill>
            <a:srgbClr val="93171A"/>
          </a:solidFill>
          <a:ln>
            <a:noFill/>
          </a:ln>
          <a:extLst/>
        </p:spPr>
        <p:txBody>
          <a:bodyPr lIns="0" tIns="0" rIns="0" bIns="0"/>
          <a:lstStyle/>
          <a:p>
            <a:endParaRPr lang="en-US"/>
          </a:p>
        </p:txBody>
      </p:sp>
      <p:sp>
        <p:nvSpPr>
          <p:cNvPr id="14" name="Rectangle 13"/>
          <p:cNvSpPr>
            <a:spLocks/>
          </p:cNvSpPr>
          <p:nvPr/>
        </p:nvSpPr>
        <p:spPr bwMode="auto">
          <a:xfrm>
            <a:off x="4625009" y="1358348"/>
            <a:ext cx="3962400" cy="2153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nchorCtr="0"/>
          <a:lstStyle/>
          <a:p>
            <a:r>
              <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rPr>
              <a:t>We believe every client is unique, having his or her own choices when it comes to giving a perfect look to their space, irrespective of its size. Therefore, we present to them a plethora of options and packages, helping them in picking the one that befits their needs.</a:t>
            </a: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r>
              <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rPr>
              <a:t>High - end restaurants, hotels, hotel residences, villas and others relying on us, we are dedicated to offer nothing but the best.</a:t>
            </a:r>
          </a:p>
          <a:p>
            <a:endPar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r>
              <a:rPr lang="en-US" sz="1000" dirty="0" smtClean="0">
                <a:solidFill>
                  <a:schemeClr val="tx1">
                    <a:lumMod val="75000"/>
                    <a:lumOff val="25000"/>
                  </a:schemeClr>
                </a:solidFill>
                <a:latin typeface="Arial" pitchFamily="34" charset="0"/>
                <a:ea typeface="ＭＳ Ｐゴシック" charset="0"/>
                <a:cs typeface="Arial" pitchFamily="34" charset="0"/>
                <a:sym typeface="Raleway Light" charset="0"/>
              </a:rPr>
              <a:t>We have a team of highly adept and artistic designers, we have been able to cater to all the crucial elements that include architecture and space, form and material, colors and designs.</a:t>
            </a: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a:p>
            <a:endParaRPr lang="en-US" sz="1200" dirty="0" smtClean="0">
              <a:solidFill>
                <a:schemeClr val="tx1">
                  <a:lumMod val="75000"/>
                  <a:lumOff val="25000"/>
                </a:schemeClr>
              </a:solidFill>
              <a:latin typeface="Arial" pitchFamily="34" charset="0"/>
              <a:ea typeface="ＭＳ Ｐゴシック" charset="0"/>
              <a:cs typeface="Arial" pitchFamily="34" charset="0"/>
              <a:sym typeface="Raleway Light" charset="0"/>
            </a:endParaRPr>
          </a:p>
        </p:txBody>
      </p:sp>
      <p:grpSp>
        <p:nvGrpSpPr>
          <p:cNvPr id="15" name="Group 9"/>
          <p:cNvGrpSpPr>
            <a:grpSpLocks/>
          </p:cNvGrpSpPr>
          <p:nvPr/>
        </p:nvGrpSpPr>
        <p:grpSpPr bwMode="auto">
          <a:xfrm>
            <a:off x="8839200" y="4766667"/>
            <a:ext cx="214313" cy="186333"/>
            <a:chOff x="0" y="-9"/>
            <a:chExt cx="360" cy="313"/>
          </a:xfrm>
        </p:grpSpPr>
        <p:sp>
          <p:nvSpPr>
            <p:cNvPr id="16"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7"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3</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20" name="TextBox 19"/>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3"/>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4"/>
              </a:rPr>
              <a:t>info@rajinterior.co.in</a:t>
            </a:r>
            <a:endParaRPr lang="en-US" sz="800" dirty="0">
              <a:solidFill>
                <a:schemeClr val="bg1">
                  <a:lumMod val="50000"/>
                </a:schemeClr>
              </a:solidFill>
              <a:latin typeface="Arial" pitchFamily="34" charset="0"/>
              <a:cs typeface="Arial" pitchFamily="34" charset="0"/>
            </a:endParaRPr>
          </a:p>
        </p:txBody>
      </p:sp>
      <p:pic>
        <p:nvPicPr>
          <p:cNvPr id="21" name="Picture 20" descr="logo.png"/>
          <p:cNvPicPr>
            <a:picLocks noChangeAspect="1"/>
          </p:cNvPicPr>
          <p:nvPr/>
        </p:nvPicPr>
        <p:blipFill>
          <a:blip r:embed="rId5"/>
          <a:srcRect l="23766" r="19502" b="31292"/>
          <a:stretch>
            <a:fillRect/>
          </a:stretch>
        </p:blipFill>
        <p:spPr>
          <a:xfrm>
            <a:off x="8057322" y="4665836"/>
            <a:ext cx="636104" cy="411159"/>
          </a:xfrm>
          <a:prstGeom prst="rect">
            <a:avLst/>
          </a:prstGeom>
        </p:spPr>
      </p:pic>
      <p:sp>
        <p:nvSpPr>
          <p:cNvPr id="23" name="TextBox 22"/>
          <p:cNvSpPr txBox="1"/>
          <p:nvPr/>
        </p:nvSpPr>
        <p:spPr>
          <a:xfrm>
            <a:off x="4538870" y="730483"/>
            <a:ext cx="4041913" cy="430887"/>
          </a:xfrm>
          <a:prstGeom prst="rect">
            <a:avLst/>
          </a:prstGeom>
          <a:noFill/>
        </p:spPr>
        <p:txBody>
          <a:bodyPr wrap="square" rtlCol="0">
            <a:spAutoFit/>
          </a:bodyPr>
          <a:lstStyle/>
          <a:p>
            <a:r>
              <a:rPr lang="en-US" sz="2200" dirty="0" smtClean="0">
                <a:solidFill>
                  <a:srgbClr val="93171A"/>
                </a:solidFill>
                <a:latin typeface="Georgia" pitchFamily="18" charset="0"/>
                <a:cs typeface="Arial" pitchFamily="34" charset="0"/>
              </a:rPr>
              <a:t>About Raj Interiors</a:t>
            </a:r>
          </a:p>
        </p:txBody>
      </p:sp>
      <p:pic>
        <p:nvPicPr>
          <p:cNvPr id="8" name="Picture 12"/>
          <p:cNvPicPr>
            <a:picLocks noChangeAspect="1" noChangeArrowheads="1"/>
          </p:cNvPicPr>
          <p:nvPr/>
        </p:nvPicPr>
        <p:blipFill>
          <a:blip r:embed="rId6"/>
          <a:stretch>
            <a:fillRect/>
          </a:stretch>
        </p:blipFill>
        <p:spPr bwMode="auto">
          <a:xfrm>
            <a:off x="152403" y="543337"/>
            <a:ext cx="2906856" cy="29068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5" name="Rectangle 24"/>
          <p:cNvSpPr/>
          <p:nvPr/>
        </p:nvSpPr>
        <p:spPr>
          <a:xfrm>
            <a:off x="4625008" y="536713"/>
            <a:ext cx="4518992" cy="10485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10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4*#ppt_w"/>
                                          </p:val>
                                        </p:tav>
                                        <p:tav tm="100000">
                                          <p:val>
                                            <p:strVal val="#ppt_w"/>
                                          </p:val>
                                        </p:tav>
                                      </p:tavLst>
                                    </p:anim>
                                    <p:anim calcmode="lin" valueType="num">
                                      <p:cBhvr>
                                        <p:cTn id="8" dur="500" fill="hold"/>
                                        <p:tgtEl>
                                          <p:spTgt spid="1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500"/>
                            </p:stCondLst>
                            <p:childTnLst>
                              <p:par>
                                <p:cTn id="14" presetID="12" presetClass="entr" presetSubtype="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lide(fromRight)">
                                      <p:cBhvr>
                                        <p:cTn id="16" dur="500"/>
                                        <p:tgtEl>
                                          <p:spTgt spid="25"/>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utoUpdateAnimBg="0"/>
      <p:bldP spid="23" grpId="0"/>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12"/>
          <p:cNvPicPr>
            <a:picLocks noChangeAspect="1" noChangeArrowheads="1"/>
          </p:cNvPicPr>
          <p:nvPr/>
        </p:nvPicPr>
        <p:blipFill>
          <a:blip r:embed="rId3"/>
          <a:srcRect r="4915"/>
          <a:stretch>
            <a:fillRect/>
          </a:stretch>
        </p:blipFill>
        <p:spPr bwMode="auto">
          <a:xfrm>
            <a:off x="1175726" y="1486182"/>
            <a:ext cx="6848466" cy="3082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0" name="Oval 14"/>
          <p:cNvSpPr>
            <a:spLocks/>
          </p:cNvSpPr>
          <p:nvPr/>
        </p:nvSpPr>
        <p:spPr bwMode="auto">
          <a:xfrm>
            <a:off x="2241368" y="377610"/>
            <a:ext cx="1905637" cy="1905637"/>
          </a:xfrm>
          <a:prstGeom prst="ellipse">
            <a:avLst/>
          </a:prstGeom>
          <a:solidFill>
            <a:srgbClr val="93171A"/>
          </a:solidFill>
          <a:ln>
            <a:noFill/>
          </a:ln>
          <a:extLst/>
        </p:spPr>
        <p:txBody>
          <a:bodyPr lIns="0" tIns="0" rIns="0" bIns="0"/>
          <a:lstStyle/>
          <a:p>
            <a:endParaRPr lang="en-US"/>
          </a:p>
        </p:txBody>
      </p:sp>
      <p:sp>
        <p:nvSpPr>
          <p:cNvPr id="11" name="Rectangle 15"/>
          <p:cNvSpPr>
            <a:spLocks/>
          </p:cNvSpPr>
          <p:nvPr/>
        </p:nvSpPr>
        <p:spPr bwMode="auto">
          <a:xfrm>
            <a:off x="2240433" y="1097753"/>
            <a:ext cx="1906572" cy="474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rgbClr val="FFFFFF"/>
                </a:solidFill>
                <a:latin typeface="Georgia" pitchFamily="18" charset="0"/>
                <a:ea typeface="ＭＳ Ｐゴシック" charset="0"/>
                <a:cs typeface="Arial" pitchFamily="34" charset="0"/>
                <a:sym typeface="Raleway" charset="0"/>
              </a:rPr>
              <a:t>ACHIEVING</a:t>
            </a:r>
          </a:p>
          <a:p>
            <a:pPr algn="ctr"/>
            <a:r>
              <a:rPr lang="en-US" sz="1600" dirty="0" smtClean="0">
                <a:solidFill>
                  <a:srgbClr val="FFFFFF"/>
                </a:solidFill>
                <a:latin typeface="Georgia" pitchFamily="18" charset="0"/>
                <a:ea typeface="ＭＳ Ｐゴシック" charset="0"/>
                <a:cs typeface="Arial" pitchFamily="34" charset="0"/>
                <a:sym typeface="Raleway" charset="0"/>
              </a:rPr>
              <a:t>OPERATIONAL</a:t>
            </a:r>
          </a:p>
          <a:p>
            <a:pPr algn="ctr"/>
            <a:r>
              <a:rPr lang="en-US" sz="1600" dirty="0" smtClean="0">
                <a:solidFill>
                  <a:srgbClr val="FFFFFF"/>
                </a:solidFill>
                <a:latin typeface="Georgia" pitchFamily="18" charset="0"/>
                <a:ea typeface="ＭＳ Ｐゴシック" charset="0"/>
                <a:cs typeface="Arial" pitchFamily="34" charset="0"/>
                <a:sym typeface="Raleway" charset="0"/>
              </a:rPr>
              <a:t>EXCELLENCE</a:t>
            </a:r>
            <a:endParaRPr lang="en-US" sz="1600" dirty="0">
              <a:solidFill>
                <a:srgbClr val="FFFFFF"/>
              </a:solidFill>
              <a:latin typeface="Georgia" pitchFamily="18" charset="0"/>
              <a:ea typeface="ＭＳ Ｐゴシック" charset="0"/>
              <a:cs typeface="Arial" pitchFamily="34" charset="0"/>
              <a:sym typeface="Raleway" charset="0"/>
            </a:endParaRPr>
          </a:p>
        </p:txBody>
      </p:sp>
      <p:sp>
        <p:nvSpPr>
          <p:cNvPr id="15" name="TextBox 14"/>
          <p:cNvSpPr txBox="1"/>
          <p:nvPr/>
        </p:nvSpPr>
        <p:spPr>
          <a:xfrm>
            <a:off x="4973300" y="868018"/>
            <a:ext cx="3103900" cy="861774"/>
          </a:xfrm>
          <a:prstGeom prst="rect">
            <a:avLst/>
          </a:prstGeom>
          <a:noFill/>
        </p:spPr>
        <p:txBody>
          <a:bodyPr wrap="square" rtlCol="0">
            <a:spAutoFit/>
          </a:bodyPr>
          <a:lstStyle/>
          <a:p>
            <a:r>
              <a:rPr lang="en-US" sz="1000" dirty="0" smtClean="0">
                <a:latin typeface="Arial" pitchFamily="34" charset="0"/>
                <a:cs typeface="Arial" pitchFamily="34" charset="0"/>
              </a:rPr>
              <a:t>At Raj Interiors, we reckon on magnificence, and hence have construed a value driven process. </a:t>
            </a:r>
          </a:p>
          <a:p>
            <a:endParaRPr lang="en-US" sz="1000" b="1" dirty="0" smtClean="0">
              <a:latin typeface="Arial" pitchFamily="34" charset="0"/>
              <a:cs typeface="Arial" pitchFamily="34" charset="0"/>
            </a:endParaRPr>
          </a:p>
          <a:p>
            <a:r>
              <a:rPr lang="en-US" sz="1000" b="1" dirty="0" smtClean="0">
                <a:latin typeface="Arial" pitchFamily="34" charset="0"/>
                <a:cs typeface="Arial" pitchFamily="34" charset="0"/>
              </a:rPr>
              <a:t>We envisage your vision and aim to convert it into a living reality. </a:t>
            </a:r>
          </a:p>
        </p:txBody>
      </p:sp>
      <p:grpSp>
        <p:nvGrpSpPr>
          <p:cNvPr id="12" name="Group 9"/>
          <p:cNvGrpSpPr>
            <a:grpSpLocks/>
          </p:cNvGrpSpPr>
          <p:nvPr/>
        </p:nvGrpSpPr>
        <p:grpSpPr bwMode="auto">
          <a:xfrm>
            <a:off x="8839200" y="4766667"/>
            <a:ext cx="214313" cy="186333"/>
            <a:chOff x="0" y="-9"/>
            <a:chExt cx="360" cy="313"/>
          </a:xfrm>
        </p:grpSpPr>
        <p:sp>
          <p:nvSpPr>
            <p:cNvPr id="13"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4"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4</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8" name="TextBox 17"/>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4"/>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5"/>
              </a:rPr>
              <a:t>info@rajinterior.co.in</a:t>
            </a:r>
            <a:endParaRPr lang="en-US" sz="800" dirty="0">
              <a:solidFill>
                <a:schemeClr val="bg1">
                  <a:lumMod val="50000"/>
                </a:schemeClr>
              </a:solidFill>
              <a:latin typeface="Arial" pitchFamily="34" charset="0"/>
              <a:cs typeface="Arial" pitchFamily="34" charset="0"/>
            </a:endParaRPr>
          </a:p>
        </p:txBody>
      </p:sp>
      <p:pic>
        <p:nvPicPr>
          <p:cNvPr id="19" name="Picture 18" descr="logo.png"/>
          <p:cNvPicPr>
            <a:picLocks noChangeAspect="1"/>
          </p:cNvPicPr>
          <p:nvPr/>
        </p:nvPicPr>
        <p:blipFill>
          <a:blip r:embed="rId6"/>
          <a:srcRect l="23766" r="19502" b="31292"/>
          <a:stretch>
            <a:fillRect/>
          </a:stretch>
        </p:blipFill>
        <p:spPr>
          <a:xfrm>
            <a:off x="8057322" y="4665836"/>
            <a:ext cx="636104" cy="4111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par>
                                <p:cTn id="12" presetID="15"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7" dur="5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utoUpdateAnimBg="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Rectangle 6"/>
          <p:cNvSpPr/>
          <p:nvPr/>
        </p:nvSpPr>
        <p:spPr>
          <a:xfrm>
            <a:off x="0" y="2822714"/>
            <a:ext cx="9143999" cy="232078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cable-cover.jpg"/>
          <p:cNvPicPr>
            <a:picLocks noChangeAspect="1"/>
          </p:cNvPicPr>
          <p:nvPr/>
        </p:nvPicPr>
        <p:blipFill>
          <a:blip r:embed="rId3"/>
          <a:stretch>
            <a:fillRect/>
          </a:stretch>
        </p:blipFill>
        <p:spPr>
          <a:xfrm>
            <a:off x="0" y="819552"/>
            <a:ext cx="3186059" cy="4324380"/>
          </a:xfrm>
          <a:prstGeom prst="rect">
            <a:avLst/>
          </a:prstGeom>
        </p:spPr>
      </p:pic>
      <p:sp>
        <p:nvSpPr>
          <p:cNvPr id="19" name="TextBox 18"/>
          <p:cNvSpPr txBox="1"/>
          <p:nvPr/>
        </p:nvSpPr>
        <p:spPr>
          <a:xfrm>
            <a:off x="3975656" y="1362181"/>
            <a:ext cx="4572001" cy="707886"/>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The Director, Mr. </a:t>
            </a:r>
            <a:r>
              <a:rPr lang="en-US" sz="1000" dirty="0" err="1" smtClean="0">
                <a:solidFill>
                  <a:schemeClr val="bg1"/>
                </a:solidFill>
                <a:latin typeface="Arial" pitchFamily="34" charset="0"/>
                <a:cs typeface="Arial" pitchFamily="34" charset="0"/>
              </a:rPr>
              <a:t>Fateh</a:t>
            </a:r>
            <a:r>
              <a:rPr lang="en-US" sz="1000" dirty="0" smtClean="0">
                <a:solidFill>
                  <a:schemeClr val="bg1"/>
                </a:solidFill>
                <a:latin typeface="Arial" pitchFamily="34" charset="0"/>
                <a:cs typeface="Arial" pitchFamily="34" charset="0"/>
              </a:rPr>
              <a:t> Singh, is a personal who have toiled hard to achieve recognition-recognition as a good contractor. After years of functioning at a grass root level, a vision was foreseen. This lead to giving a corporate look to the family business.</a:t>
            </a:r>
            <a:endParaRPr lang="en-US" sz="1000" dirty="0">
              <a:solidFill>
                <a:schemeClr val="bg1"/>
              </a:solidFill>
              <a:latin typeface="Arial" pitchFamily="34" charset="0"/>
              <a:cs typeface="Arial" pitchFamily="34" charset="0"/>
            </a:endParaRPr>
          </a:p>
        </p:txBody>
      </p:sp>
      <p:sp>
        <p:nvSpPr>
          <p:cNvPr id="40" name="TextBox 39"/>
          <p:cNvSpPr txBox="1"/>
          <p:nvPr/>
        </p:nvSpPr>
        <p:spPr>
          <a:xfrm>
            <a:off x="3973330" y="1050776"/>
            <a:ext cx="2652758" cy="338554"/>
          </a:xfrm>
          <a:prstGeom prst="rect">
            <a:avLst/>
          </a:prstGeom>
          <a:noFill/>
        </p:spPr>
        <p:txBody>
          <a:bodyPr wrap="square" rtlCol="0">
            <a:spAutoFit/>
          </a:bodyPr>
          <a:lstStyle/>
          <a:p>
            <a:r>
              <a:rPr lang="en-US" sz="1600" dirty="0" smtClean="0">
                <a:solidFill>
                  <a:schemeClr val="bg1"/>
                </a:solidFill>
                <a:latin typeface="Georgia" pitchFamily="18" charset="0"/>
                <a:cs typeface="Arial" pitchFamily="34" charset="0"/>
              </a:rPr>
              <a:t>Mr. </a:t>
            </a:r>
            <a:r>
              <a:rPr lang="en-US" sz="1600" dirty="0" err="1" smtClean="0">
                <a:solidFill>
                  <a:schemeClr val="bg1"/>
                </a:solidFill>
                <a:latin typeface="Georgia" pitchFamily="18" charset="0"/>
                <a:cs typeface="Arial" pitchFamily="34" charset="0"/>
              </a:rPr>
              <a:t>Fateh</a:t>
            </a:r>
            <a:r>
              <a:rPr lang="en-US" sz="1600" dirty="0" smtClean="0">
                <a:solidFill>
                  <a:schemeClr val="bg1"/>
                </a:solidFill>
                <a:latin typeface="Georgia" pitchFamily="18" charset="0"/>
                <a:cs typeface="Arial" pitchFamily="34" charset="0"/>
              </a:rPr>
              <a:t> Singh | </a:t>
            </a:r>
            <a:r>
              <a:rPr lang="en-US" sz="1200" dirty="0" smtClean="0">
                <a:solidFill>
                  <a:schemeClr val="bg1"/>
                </a:solidFill>
                <a:latin typeface="Georgia" pitchFamily="18" charset="0"/>
                <a:cs typeface="Arial" pitchFamily="34" charset="0"/>
              </a:rPr>
              <a:t>Director</a:t>
            </a:r>
            <a:endParaRPr lang="en-US" sz="1200" b="1" dirty="0" smtClean="0">
              <a:solidFill>
                <a:schemeClr val="bg1"/>
              </a:solidFill>
              <a:latin typeface="Georgia" pitchFamily="18" charset="0"/>
              <a:cs typeface="Arial" pitchFamily="34" charset="0"/>
            </a:endParaRPr>
          </a:p>
        </p:txBody>
      </p:sp>
      <p:sp>
        <p:nvSpPr>
          <p:cNvPr id="41" name="Rectangle 40"/>
          <p:cNvSpPr/>
          <p:nvPr/>
        </p:nvSpPr>
        <p:spPr>
          <a:xfrm>
            <a:off x="4061801" y="2822715"/>
            <a:ext cx="4956309" cy="159027"/>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93209" y="3511821"/>
            <a:ext cx="2202182" cy="1200329"/>
          </a:xfrm>
          <a:prstGeom prst="rect">
            <a:avLst/>
          </a:prstGeom>
          <a:noFill/>
        </p:spPr>
        <p:txBody>
          <a:bodyPr wrap="square" rtlCol="0">
            <a:spAutoFit/>
          </a:bodyPr>
          <a:lstStyle/>
          <a:p>
            <a:r>
              <a:rPr lang="en-US" sz="900" dirty="0" smtClean="0">
                <a:solidFill>
                  <a:schemeClr val="tx1">
                    <a:lumMod val="75000"/>
                    <a:lumOff val="25000"/>
                  </a:schemeClr>
                </a:solidFill>
                <a:latin typeface="Arial" pitchFamily="34" charset="0"/>
                <a:cs typeface="Arial" pitchFamily="34" charset="0"/>
              </a:rPr>
              <a:t>We envisage a beautiful world. We wish to catch a glimpse of this beauty in the eyes of our clients by fabricating a world that is fascinating and marvelous. We intend to be the one setting the benchmark for designing and we are aware that all this could be attained only via happy clients.</a:t>
            </a:r>
            <a:endParaRPr lang="en-US" sz="900" dirty="0">
              <a:solidFill>
                <a:schemeClr val="tx1">
                  <a:lumMod val="75000"/>
                  <a:lumOff val="25000"/>
                </a:schemeClr>
              </a:solidFill>
              <a:latin typeface="Arial" pitchFamily="34" charset="0"/>
              <a:cs typeface="Arial" pitchFamily="34" charset="0"/>
            </a:endParaRPr>
          </a:p>
        </p:txBody>
      </p:sp>
      <p:sp>
        <p:nvSpPr>
          <p:cNvPr id="9" name="TextBox 8"/>
          <p:cNvSpPr txBox="1"/>
          <p:nvPr/>
        </p:nvSpPr>
        <p:spPr>
          <a:xfrm>
            <a:off x="6606210" y="3498569"/>
            <a:ext cx="2272747" cy="1200329"/>
          </a:xfrm>
          <a:prstGeom prst="rect">
            <a:avLst/>
          </a:prstGeom>
          <a:noFill/>
        </p:spPr>
        <p:txBody>
          <a:bodyPr wrap="square" rtlCol="0">
            <a:spAutoFit/>
          </a:bodyPr>
          <a:lstStyle/>
          <a:p>
            <a:r>
              <a:rPr lang="en-US" sz="900" dirty="0" smtClean="0">
                <a:solidFill>
                  <a:schemeClr val="tx1">
                    <a:lumMod val="75000"/>
                    <a:lumOff val="25000"/>
                  </a:schemeClr>
                </a:solidFill>
                <a:latin typeface="Arial" pitchFamily="34" charset="0"/>
                <a:cs typeface="Arial" pitchFamily="34" charset="0"/>
              </a:rPr>
              <a:t>Adhering to the highest ethical and moral standards, we are always committed to instill values of quality and bring out the individuality of our interiors. We also ensure that all the environmental issues are taken into consideration and work in a socially responsible and ethical manner.</a:t>
            </a:r>
            <a:endParaRPr lang="en-US" sz="900" dirty="0">
              <a:solidFill>
                <a:schemeClr val="tx1">
                  <a:lumMod val="75000"/>
                  <a:lumOff val="25000"/>
                </a:schemeClr>
              </a:solidFill>
              <a:latin typeface="Arial" pitchFamily="34" charset="0"/>
              <a:cs typeface="Arial" pitchFamily="34" charset="0"/>
            </a:endParaRPr>
          </a:p>
        </p:txBody>
      </p:sp>
      <p:grpSp>
        <p:nvGrpSpPr>
          <p:cNvPr id="12" name="Group 11"/>
          <p:cNvGrpSpPr/>
          <p:nvPr/>
        </p:nvGrpSpPr>
        <p:grpSpPr>
          <a:xfrm>
            <a:off x="6679096" y="3129237"/>
            <a:ext cx="2272747" cy="369332"/>
            <a:chOff x="6626088" y="3129237"/>
            <a:chExt cx="2272747" cy="369332"/>
          </a:xfrm>
        </p:grpSpPr>
        <p:pic>
          <p:nvPicPr>
            <p:cNvPr id="10" name="Picture 9" descr="values.png"/>
            <p:cNvPicPr>
              <a:picLocks noChangeAspect="1"/>
            </p:cNvPicPr>
            <p:nvPr/>
          </p:nvPicPr>
          <p:blipFill>
            <a:blip r:embed="rId4"/>
            <a:stretch>
              <a:fillRect/>
            </a:stretch>
          </p:blipFill>
          <p:spPr>
            <a:xfrm>
              <a:off x="6626088" y="3173895"/>
              <a:ext cx="278295" cy="278295"/>
            </a:xfrm>
            <a:prstGeom prst="rect">
              <a:avLst/>
            </a:prstGeom>
          </p:spPr>
        </p:pic>
        <p:sp>
          <p:nvSpPr>
            <p:cNvPr id="11" name="TextBox 10"/>
            <p:cNvSpPr txBox="1"/>
            <p:nvPr/>
          </p:nvSpPr>
          <p:spPr>
            <a:xfrm>
              <a:off x="6904383" y="3129237"/>
              <a:ext cx="1994452" cy="369332"/>
            </a:xfrm>
            <a:prstGeom prst="rect">
              <a:avLst/>
            </a:prstGeom>
            <a:noFill/>
          </p:spPr>
          <p:txBody>
            <a:bodyPr wrap="square" rtlCol="0">
              <a:spAutoFit/>
            </a:bodyPr>
            <a:lstStyle/>
            <a:p>
              <a:r>
                <a:rPr lang="en-US" dirty="0" smtClean="0">
                  <a:solidFill>
                    <a:srgbClr val="93171A"/>
                  </a:solidFill>
                  <a:latin typeface="Georgia" pitchFamily="18" charset="0"/>
                  <a:cs typeface="Arial" pitchFamily="34" charset="0"/>
                </a:rPr>
                <a:t>Values</a:t>
              </a:r>
              <a:endParaRPr lang="en-US" dirty="0">
                <a:solidFill>
                  <a:srgbClr val="93171A"/>
                </a:solidFill>
              </a:endParaRPr>
            </a:p>
          </p:txBody>
        </p:sp>
      </p:grpSp>
      <p:grpSp>
        <p:nvGrpSpPr>
          <p:cNvPr id="14" name="Group 13"/>
          <p:cNvGrpSpPr/>
          <p:nvPr/>
        </p:nvGrpSpPr>
        <p:grpSpPr>
          <a:xfrm>
            <a:off x="4039590" y="3142489"/>
            <a:ext cx="2272747" cy="369332"/>
            <a:chOff x="6626088" y="3129237"/>
            <a:chExt cx="2272747" cy="369332"/>
          </a:xfrm>
        </p:grpSpPr>
        <p:pic>
          <p:nvPicPr>
            <p:cNvPr id="15" name="Picture 14" descr="values.png"/>
            <p:cNvPicPr>
              <a:picLocks noChangeAspect="1"/>
            </p:cNvPicPr>
            <p:nvPr/>
          </p:nvPicPr>
          <p:blipFill>
            <a:blip r:embed="rId5"/>
            <a:stretch>
              <a:fillRect/>
            </a:stretch>
          </p:blipFill>
          <p:spPr>
            <a:xfrm>
              <a:off x="6626088" y="3149115"/>
              <a:ext cx="322953" cy="322953"/>
            </a:xfrm>
            <a:prstGeom prst="rect">
              <a:avLst/>
            </a:prstGeom>
          </p:spPr>
        </p:pic>
        <p:sp>
          <p:nvSpPr>
            <p:cNvPr id="16" name="TextBox 15"/>
            <p:cNvSpPr txBox="1"/>
            <p:nvPr/>
          </p:nvSpPr>
          <p:spPr>
            <a:xfrm>
              <a:off x="6904383" y="3129237"/>
              <a:ext cx="1994452" cy="369332"/>
            </a:xfrm>
            <a:prstGeom prst="rect">
              <a:avLst/>
            </a:prstGeom>
            <a:noFill/>
          </p:spPr>
          <p:txBody>
            <a:bodyPr wrap="square" rtlCol="0">
              <a:spAutoFit/>
            </a:bodyPr>
            <a:lstStyle/>
            <a:p>
              <a:r>
                <a:rPr lang="en-US" dirty="0" smtClean="0">
                  <a:solidFill>
                    <a:srgbClr val="93171A"/>
                  </a:solidFill>
                  <a:latin typeface="Georgia" pitchFamily="18" charset="0"/>
                  <a:cs typeface="Arial" pitchFamily="34" charset="0"/>
                </a:rPr>
                <a:t>Values</a:t>
              </a:r>
              <a:endParaRPr lang="en-US" dirty="0">
                <a:solidFill>
                  <a:srgbClr val="93171A"/>
                </a:solidFill>
              </a:endParaRPr>
            </a:p>
          </p:txBody>
        </p:sp>
      </p:grpSp>
    </p:spTree>
    <p:extLst>
      <p:ext uri="{BB962C8B-B14F-4D97-AF65-F5344CB8AC3E}">
        <p14:creationId xmlns="" xmlns:p14="http://schemas.microsoft.com/office/powerpoint/2010/main" val="457364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lide(fromTop)">
                                      <p:cBhvr>
                                        <p:cTn id="11" dur="500"/>
                                        <p:tgtEl>
                                          <p:spTgt spid="4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29"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ppt_x</p:attrName>
                                        </p:attrNameLst>
                                      </p:cBhvr>
                                      <p:tavLst>
                                        <p:tav tm="0">
                                          <p:val>
                                            <p:strVal val="#ppt_x-.2"/>
                                          </p:val>
                                        </p:tav>
                                        <p:tav tm="100000">
                                          <p:val>
                                            <p:strVal val="#ppt_x"/>
                                          </p:val>
                                        </p:tav>
                                      </p:tavLst>
                                    </p:anim>
                                    <p:anim calcmode="lin" valueType="num">
                                      <p:cBhvr>
                                        <p:cTn id="20" dur="1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1"/>
                                        </p:tgtEl>
                                      </p:cBhvr>
                                    </p:animEffect>
                                  </p:childTnLst>
                                </p:cTn>
                              </p:par>
                            </p:childTnLst>
                          </p:cTn>
                        </p:par>
                        <p:par>
                          <p:cTn id="22" fill="hold">
                            <p:stCondLst>
                              <p:cond delay="2500"/>
                            </p:stCondLst>
                            <p:childTnLst>
                              <p:par>
                                <p:cTn id="23" presetID="1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lide(fromTop)">
                                      <p:cBhvr>
                                        <p:cTn id="25" dur="500"/>
                                        <p:tgtEl>
                                          <p:spTgt spid="14"/>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childTnLst>
                                </p:cTn>
                              </p:par>
                            </p:childTnLst>
                          </p:cTn>
                        </p:par>
                        <p:par>
                          <p:cTn id="30" fill="hold">
                            <p:stCondLst>
                              <p:cond delay="4000"/>
                            </p:stCondLst>
                            <p:childTnLst>
                              <p:par>
                                <p:cTn id="31" presetID="1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lide(fromTop)">
                                      <p:cBhvr>
                                        <p:cTn id="33" dur="500"/>
                                        <p:tgtEl>
                                          <p:spTgt spid="12"/>
                                        </p:tgtEl>
                                      </p:cBhvr>
                                    </p:animEffect>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p:bldP spid="41" grpId="0" animBg="1"/>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Rectangle 6"/>
          <p:cNvSpPr/>
          <p:nvPr/>
        </p:nvSpPr>
        <p:spPr>
          <a:xfrm>
            <a:off x="-30495" y="-1"/>
            <a:ext cx="9174495" cy="29949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26071" y="1066798"/>
            <a:ext cx="5161722" cy="553998"/>
          </a:xfrm>
          <a:prstGeom prst="rect">
            <a:avLst/>
          </a:prstGeom>
          <a:noFill/>
        </p:spPr>
        <p:txBody>
          <a:bodyPr wrap="square" rtlCol="0">
            <a:spAutoFit/>
          </a:bodyPr>
          <a:lstStyle/>
          <a:p>
            <a:pPr algn="ctr"/>
            <a:r>
              <a:rPr lang="en-US" sz="1000" dirty="0" smtClean="0">
                <a:solidFill>
                  <a:schemeClr val="tx1">
                    <a:lumMod val="85000"/>
                    <a:lumOff val="15000"/>
                  </a:schemeClr>
                </a:solidFill>
                <a:latin typeface="Arial" pitchFamily="34" charset="0"/>
                <a:cs typeface="Arial" pitchFamily="34" charset="0"/>
              </a:rPr>
              <a:t>Raj Interiors was founded, with a combined experience of its director and is now spearheaded by his two sons </a:t>
            </a:r>
            <a:r>
              <a:rPr lang="en-US" sz="1000" b="1" dirty="0" smtClean="0">
                <a:solidFill>
                  <a:schemeClr val="tx1">
                    <a:lumMod val="85000"/>
                    <a:lumOff val="15000"/>
                  </a:schemeClr>
                </a:solidFill>
                <a:latin typeface="Arial" pitchFamily="34" charset="0"/>
                <a:cs typeface="Arial" pitchFamily="34" charset="0"/>
              </a:rPr>
              <a:t>Raj Attar </a:t>
            </a:r>
            <a:r>
              <a:rPr lang="en-US" sz="1000" dirty="0" smtClean="0">
                <a:solidFill>
                  <a:schemeClr val="tx1">
                    <a:lumMod val="85000"/>
                    <a:lumOff val="15000"/>
                  </a:schemeClr>
                </a:solidFill>
                <a:latin typeface="Arial" pitchFamily="34" charset="0"/>
                <a:cs typeface="Arial" pitchFamily="34" charset="0"/>
              </a:rPr>
              <a:t>and</a:t>
            </a:r>
            <a:r>
              <a:rPr lang="en-US" sz="1000" b="1" dirty="0" smtClean="0">
                <a:solidFill>
                  <a:schemeClr val="tx1">
                    <a:lumMod val="85000"/>
                    <a:lumOff val="15000"/>
                  </a:schemeClr>
                </a:solidFill>
                <a:latin typeface="Arial" pitchFamily="34" charset="0"/>
                <a:cs typeface="Arial" pitchFamily="34" charset="0"/>
              </a:rPr>
              <a:t> Rajesh Attar</a:t>
            </a:r>
            <a:r>
              <a:rPr lang="en-US" sz="1000" dirty="0" smtClean="0">
                <a:solidFill>
                  <a:schemeClr val="tx1">
                    <a:lumMod val="85000"/>
                    <a:lumOff val="15000"/>
                  </a:schemeClr>
                </a:solidFill>
                <a:latin typeface="Arial" pitchFamily="34" charset="0"/>
                <a:cs typeface="Arial" pitchFamily="34" charset="0"/>
              </a:rPr>
              <a:t>. We embrace the vision that comes our way to the ultimate satisfaction of the architect and the clients.</a:t>
            </a:r>
          </a:p>
        </p:txBody>
      </p:sp>
      <p:sp>
        <p:nvSpPr>
          <p:cNvPr id="40" name="TextBox 39"/>
          <p:cNvSpPr txBox="1"/>
          <p:nvPr/>
        </p:nvSpPr>
        <p:spPr>
          <a:xfrm>
            <a:off x="3393803" y="496762"/>
            <a:ext cx="2652758" cy="523220"/>
          </a:xfrm>
          <a:prstGeom prst="rect">
            <a:avLst/>
          </a:prstGeom>
          <a:noFill/>
        </p:spPr>
        <p:txBody>
          <a:bodyPr wrap="square" rtlCol="0">
            <a:spAutoFit/>
          </a:bodyPr>
          <a:lstStyle/>
          <a:p>
            <a:pPr algn="ctr"/>
            <a:r>
              <a:rPr lang="en-US" sz="2800" dirty="0" smtClean="0">
                <a:solidFill>
                  <a:srgbClr val="93171A"/>
                </a:solidFill>
                <a:latin typeface="Georgia" pitchFamily="18" charset="0"/>
                <a:cs typeface="Arial" pitchFamily="34" charset="0"/>
              </a:rPr>
              <a:t>Team</a:t>
            </a:r>
            <a:endParaRPr lang="en-US" sz="2800" b="1" dirty="0" smtClean="0">
              <a:solidFill>
                <a:srgbClr val="93171A"/>
              </a:solidFill>
              <a:latin typeface="Georgia" pitchFamily="18" charset="0"/>
              <a:cs typeface="Arial" pitchFamily="34" charset="0"/>
            </a:endParaRPr>
          </a:p>
        </p:txBody>
      </p:sp>
      <p:pic>
        <p:nvPicPr>
          <p:cNvPr id="17" name="Picture 12"/>
          <p:cNvPicPr>
            <a:picLocks noChangeAspect="1" noChangeArrowheads="1"/>
          </p:cNvPicPr>
          <p:nvPr/>
        </p:nvPicPr>
        <p:blipFill>
          <a:blip r:embed="rId3"/>
          <a:stretch>
            <a:fillRect/>
          </a:stretch>
        </p:blipFill>
        <p:spPr bwMode="auto">
          <a:xfrm>
            <a:off x="4773190" y="1775780"/>
            <a:ext cx="2415145" cy="2415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2"/>
          <p:cNvPicPr>
            <a:picLocks noChangeAspect="1" noChangeArrowheads="1"/>
          </p:cNvPicPr>
          <p:nvPr/>
        </p:nvPicPr>
        <p:blipFill>
          <a:blip r:embed="rId4"/>
          <a:stretch>
            <a:fillRect/>
          </a:stretch>
        </p:blipFill>
        <p:spPr bwMode="auto">
          <a:xfrm>
            <a:off x="2199023" y="1729398"/>
            <a:ext cx="2415145" cy="2415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 xmlns:p14="http://schemas.microsoft.com/office/powerpoint/2010/main" val="457364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lide(fromTop)">
                                      <p:cBhvr>
                                        <p:cTn id="11" dur="500"/>
                                        <p:tgtEl>
                                          <p:spTgt spid="4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6488852" y="0"/>
            <a:ext cx="2655147" cy="5143499"/>
          </a:xfrm>
          <a:prstGeom prst="rect">
            <a:avLst/>
          </a:prstGeom>
          <a:solidFill>
            <a:srgbClr val="93171A">
              <a:alpha val="6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06" name="Rectangle 2"/>
          <p:cNvSpPr>
            <a:spLocks/>
          </p:cNvSpPr>
          <p:nvPr/>
        </p:nvSpPr>
        <p:spPr bwMode="auto">
          <a:xfrm>
            <a:off x="0" y="-9930"/>
            <a:ext cx="6488852" cy="5153430"/>
          </a:xfrm>
          <a:prstGeom prst="rect">
            <a:avLst/>
          </a:prstGeom>
          <a:solidFill>
            <a:schemeClr val="accent4">
              <a:lumMod val="10000"/>
              <a:alpha val="30000"/>
            </a:schemeClr>
          </a:solidFill>
          <a:ln>
            <a:noFill/>
          </a:ln>
          <a:extLst/>
        </p:spPr>
        <p:txBody>
          <a:bodyPr lIns="0" tIns="0" rIns="0" bIns="0"/>
          <a:lstStyle/>
          <a:p>
            <a:endParaRPr lang="en-US"/>
          </a:p>
        </p:txBody>
      </p:sp>
      <p:sp>
        <p:nvSpPr>
          <p:cNvPr id="21512" name="Rectangle 8"/>
          <p:cNvSpPr>
            <a:spLocks/>
          </p:cNvSpPr>
          <p:nvPr/>
        </p:nvSpPr>
        <p:spPr bwMode="auto">
          <a:xfrm>
            <a:off x="6759785" y="2485783"/>
            <a:ext cx="2208107" cy="1591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1400" dirty="0" smtClean="0">
                <a:solidFill>
                  <a:schemeClr val="bg1"/>
                </a:solidFill>
                <a:latin typeface="Georgia" pitchFamily="18" charset="0"/>
                <a:ea typeface="ＭＳ Ｐゴシック" charset="0"/>
                <a:cs typeface="Arial" pitchFamily="34" charset="0"/>
                <a:sym typeface="Raleway Medium" charset="0"/>
              </a:rPr>
              <a:t>Quality assurance is at  the heart of our philosophy.</a:t>
            </a:r>
            <a:br>
              <a:rPr lang="en-US" sz="1400" dirty="0" smtClean="0">
                <a:solidFill>
                  <a:schemeClr val="bg1"/>
                </a:solidFill>
                <a:latin typeface="Georgia" pitchFamily="18" charset="0"/>
                <a:ea typeface="ＭＳ Ｐゴシック" charset="0"/>
                <a:cs typeface="Arial" pitchFamily="34" charset="0"/>
                <a:sym typeface="Raleway Medium" charset="0"/>
              </a:rPr>
            </a:br>
            <a:endParaRPr lang="en-US" sz="1400" dirty="0" smtClean="0">
              <a:solidFill>
                <a:schemeClr val="bg1"/>
              </a:solidFill>
              <a:latin typeface="Georgia" pitchFamily="18" charset="0"/>
              <a:ea typeface="ＭＳ Ｐゴシック" charset="0"/>
              <a:cs typeface="Arial" pitchFamily="34" charset="0"/>
              <a:sym typeface="Raleway Medium" charset="0"/>
            </a:endParaRPr>
          </a:p>
          <a:p>
            <a:r>
              <a:rPr lang="en-US" sz="1000" dirty="0" smtClean="0">
                <a:solidFill>
                  <a:schemeClr val="bg1"/>
                </a:solidFill>
                <a:latin typeface="Arial" pitchFamily="34" charset="0"/>
                <a:ea typeface="ＭＳ Ｐゴシック" charset="0"/>
                <a:cs typeface="Arial" pitchFamily="34" charset="0"/>
                <a:sym typeface="Raleway Medium" charset="0"/>
              </a:rPr>
              <a:t>While we have been majorly dealing with beautifying majestic restaurants and homes with plush designs, we are particular about our quality standards. We ensure that our policies and regulations are incorporated at every step. </a:t>
            </a:r>
            <a:endParaRPr lang="en-US" sz="1000" dirty="0" smtClean="0">
              <a:solidFill>
                <a:schemeClr val="bg1"/>
              </a:solidFill>
              <a:latin typeface="Georgia" pitchFamily="18" charset="0"/>
              <a:ea typeface="ＭＳ Ｐゴシック" charset="0"/>
              <a:cs typeface="Arial" pitchFamily="34" charset="0"/>
              <a:sym typeface="Raleway Medium" charset="0"/>
            </a:endParaRPr>
          </a:p>
        </p:txBody>
      </p:sp>
      <p:sp>
        <p:nvSpPr>
          <p:cNvPr id="8" name="Oval 14"/>
          <p:cNvSpPr>
            <a:spLocks/>
          </p:cNvSpPr>
          <p:nvPr/>
        </p:nvSpPr>
        <p:spPr bwMode="auto">
          <a:xfrm>
            <a:off x="7003923" y="711219"/>
            <a:ext cx="1549582" cy="1549582"/>
          </a:xfrm>
          <a:prstGeom prst="ellipse">
            <a:avLst/>
          </a:prstGeom>
          <a:solidFill>
            <a:schemeClr val="bg1"/>
          </a:solidFill>
          <a:ln w="38100">
            <a:solidFill>
              <a:srgbClr val="FFC000"/>
            </a:solidFill>
            <a:prstDash val="sysDot"/>
            <a:miter lim="800000"/>
          </a:ln>
          <a:extLst/>
        </p:spPr>
        <p:txBody>
          <a:bodyPr lIns="0" tIns="0" rIns="0" bIns="0"/>
          <a:lstStyle/>
          <a:p>
            <a:endParaRPr lang="en-US"/>
          </a:p>
        </p:txBody>
      </p:sp>
      <p:sp>
        <p:nvSpPr>
          <p:cNvPr id="9" name="Rectangle 15"/>
          <p:cNvSpPr>
            <a:spLocks/>
          </p:cNvSpPr>
          <p:nvPr/>
        </p:nvSpPr>
        <p:spPr bwMode="auto">
          <a:xfrm>
            <a:off x="6841062" y="1246757"/>
            <a:ext cx="1906572" cy="474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rgbClr val="93171A"/>
                </a:solidFill>
                <a:latin typeface="Georgia" pitchFamily="18" charset="0"/>
                <a:ea typeface="ＭＳ Ｐゴシック" charset="0"/>
                <a:cs typeface="Arial" pitchFamily="34" charset="0"/>
                <a:sym typeface="Raleway" charset="0"/>
              </a:rPr>
              <a:t>QUALITY</a:t>
            </a:r>
          </a:p>
          <a:p>
            <a:pPr algn="ctr"/>
            <a:r>
              <a:rPr lang="en-US" sz="1600" dirty="0" smtClean="0">
                <a:solidFill>
                  <a:srgbClr val="93171A"/>
                </a:solidFill>
                <a:latin typeface="Georgia" pitchFamily="18" charset="0"/>
                <a:ea typeface="ＭＳ Ｐゴシック" charset="0"/>
                <a:cs typeface="Arial" pitchFamily="34" charset="0"/>
                <a:sym typeface="Raleway" charset="0"/>
              </a:rPr>
              <a:t>IS THE</a:t>
            </a:r>
            <a:br>
              <a:rPr lang="en-US" sz="1600" dirty="0" smtClean="0">
                <a:solidFill>
                  <a:srgbClr val="93171A"/>
                </a:solidFill>
                <a:latin typeface="Georgia" pitchFamily="18" charset="0"/>
                <a:ea typeface="ＭＳ Ｐゴシック" charset="0"/>
                <a:cs typeface="Arial" pitchFamily="34" charset="0"/>
                <a:sym typeface="Raleway" charset="0"/>
              </a:rPr>
            </a:br>
            <a:r>
              <a:rPr lang="en-US" sz="1600" dirty="0" smtClean="0">
                <a:solidFill>
                  <a:srgbClr val="93171A"/>
                </a:solidFill>
                <a:latin typeface="Georgia" pitchFamily="18" charset="0"/>
                <a:ea typeface="ＭＳ Ｐゴシック" charset="0"/>
                <a:cs typeface="Arial" pitchFamily="34" charset="0"/>
                <a:sym typeface="Raleway" charset="0"/>
              </a:rPr>
              <a:t> KEY</a:t>
            </a:r>
            <a:endParaRPr lang="en-US" sz="1600" dirty="0">
              <a:solidFill>
                <a:srgbClr val="93171A"/>
              </a:solidFill>
              <a:latin typeface="Georgia" pitchFamily="18" charset="0"/>
              <a:ea typeface="ＭＳ Ｐゴシック" charset="0"/>
              <a:cs typeface="Arial" pitchFamily="34" charset="0"/>
              <a:sym typeface="Raleway"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up)">
                                      <p:cBhvr>
                                        <p:cTn id="7" dur="500"/>
                                        <p:tgtEl>
                                          <p:spTgt spid="2150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Bottom)">
                                      <p:cBhvr>
                                        <p:cTn id="11" dur="500"/>
                                        <p:tgtEl>
                                          <p:spTgt spid="7"/>
                                        </p:tgtEl>
                                      </p:cBhvr>
                                    </p:animEffect>
                                  </p:childTnLst>
                                </p:cTn>
                              </p:par>
                            </p:childTnLst>
                          </p:cTn>
                        </p:par>
                        <p:par>
                          <p:cTn id="12" fill="hold">
                            <p:stCondLst>
                              <p:cond delay="1000"/>
                            </p:stCondLst>
                            <p:childTnLst>
                              <p:par>
                                <p:cTn id="13" presetID="15"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1512"/>
                                        </p:tgtEl>
                                        <p:attrNameLst>
                                          <p:attrName>style.visibility</p:attrName>
                                        </p:attrNameLst>
                                      </p:cBhvr>
                                      <p:to>
                                        <p:strVal val="visible"/>
                                      </p:to>
                                    </p:set>
                                    <p:animEffect transition="in" filter="fade">
                                      <p:cBhvr>
                                        <p:cTn id="26" dur="20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506" grpId="0" animBg="1"/>
      <p:bldP spid="21512" grpId="0" autoUpdateAnimBg="0"/>
      <p:bldP spid="8" grpId="0" animBg="1"/>
      <p:bldP spid="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Oval 14"/>
          <p:cNvSpPr>
            <a:spLocks/>
          </p:cNvSpPr>
          <p:nvPr/>
        </p:nvSpPr>
        <p:spPr bwMode="auto">
          <a:xfrm>
            <a:off x="3801339" y="3082276"/>
            <a:ext cx="1549582" cy="1549582"/>
          </a:xfrm>
          <a:prstGeom prst="ellipse">
            <a:avLst/>
          </a:prstGeom>
          <a:solidFill>
            <a:srgbClr val="93171A"/>
          </a:solidFill>
          <a:ln w="25400">
            <a:noFill/>
            <a:prstDash val="sysDot"/>
          </a:ln>
          <a:extLst/>
        </p:spPr>
        <p:txBody>
          <a:bodyPr lIns="0" tIns="0" rIns="0" bIns="0"/>
          <a:lstStyle/>
          <a:p>
            <a:endParaRPr lang="en-US"/>
          </a:p>
        </p:txBody>
      </p:sp>
      <p:sp>
        <p:nvSpPr>
          <p:cNvPr id="7" name="Rectangle 6"/>
          <p:cNvSpPr/>
          <p:nvPr/>
        </p:nvSpPr>
        <p:spPr>
          <a:xfrm>
            <a:off x="1" y="3759200"/>
            <a:ext cx="9143999" cy="1380077"/>
          </a:xfrm>
          <a:prstGeom prst="rect">
            <a:avLst/>
          </a:prstGeom>
          <a:solidFill>
            <a:srgbClr val="9317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12" name="Rectangle 8"/>
          <p:cNvSpPr>
            <a:spLocks/>
          </p:cNvSpPr>
          <p:nvPr/>
        </p:nvSpPr>
        <p:spPr bwMode="auto">
          <a:xfrm>
            <a:off x="1386247" y="3962396"/>
            <a:ext cx="6543040" cy="787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endParaRPr lang="en-US" sz="1100" dirty="0" smtClean="0">
              <a:solidFill>
                <a:schemeClr val="bg1"/>
              </a:solidFill>
              <a:latin typeface="Arial" pitchFamily="34" charset="0"/>
              <a:ea typeface="ＭＳ Ｐゴシック" charset="0"/>
              <a:cs typeface="Arial" pitchFamily="34" charset="0"/>
              <a:sym typeface="Raleway Medium" charset="0"/>
            </a:endParaRPr>
          </a:p>
          <a:p>
            <a:pPr algn="ctr"/>
            <a:r>
              <a:rPr lang="en-US" sz="1100" dirty="0" smtClean="0">
                <a:solidFill>
                  <a:schemeClr val="bg1"/>
                </a:solidFill>
                <a:latin typeface="Arial" pitchFamily="34" charset="0"/>
                <a:ea typeface="ＭＳ Ｐゴシック" charset="0"/>
                <a:cs typeface="Arial" pitchFamily="34" charset="0"/>
                <a:sym typeface="Raleway Medium" charset="0"/>
              </a:rPr>
              <a:t>We understand every component of a design matters and hence, leave no stones unturned in offering the absolute look and appearance. Without compromising on the standards, we endeavor to offer you the best solution at the minimal budget, swiftly and proficiently.</a:t>
            </a:r>
          </a:p>
        </p:txBody>
      </p:sp>
      <p:sp>
        <p:nvSpPr>
          <p:cNvPr id="9" name="Rectangle 15"/>
          <p:cNvSpPr>
            <a:spLocks/>
          </p:cNvSpPr>
          <p:nvPr/>
        </p:nvSpPr>
        <p:spPr bwMode="auto">
          <a:xfrm>
            <a:off x="3636303" y="3441144"/>
            <a:ext cx="1906572" cy="474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Georgia" pitchFamily="18" charset="0"/>
                <a:ea typeface="ＭＳ Ｐゴシック" charset="0"/>
                <a:cs typeface="Arial" pitchFamily="34" charset="0"/>
                <a:sym typeface="Raleway" charset="0"/>
              </a:rPr>
              <a:t>TALENT, </a:t>
            </a:r>
          </a:p>
          <a:p>
            <a:pPr algn="ctr"/>
            <a:r>
              <a:rPr lang="en-US" sz="1600" dirty="0" smtClean="0">
                <a:solidFill>
                  <a:schemeClr val="bg1"/>
                </a:solidFill>
                <a:latin typeface="Georgia" pitchFamily="18" charset="0"/>
                <a:ea typeface="ＭＳ Ｐゴシック" charset="0"/>
                <a:cs typeface="Arial" pitchFamily="34" charset="0"/>
                <a:sym typeface="Raleway" charset="0"/>
              </a:rPr>
              <a:t>SKILL &amp; CREATIVITY</a:t>
            </a:r>
            <a:endParaRPr lang="en-US" sz="1600" dirty="0">
              <a:solidFill>
                <a:schemeClr val="bg1"/>
              </a:solidFill>
              <a:latin typeface="Georgia" pitchFamily="18" charset="0"/>
              <a:ea typeface="ＭＳ Ｐゴシック" charset="0"/>
              <a:cs typeface="Arial" pitchFamily="34" charset="0"/>
              <a:sym typeface="Raleway"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21512"/>
                                        </p:tgtEl>
                                        <p:attrNameLst>
                                          <p:attrName>style.visibility</p:attrName>
                                        </p:attrNameLst>
                                      </p:cBhvr>
                                      <p:to>
                                        <p:strVal val="visible"/>
                                      </p:to>
                                    </p:set>
                                    <p:animEffect transition="in" filter="fade">
                                      <p:cBhvr>
                                        <p:cTn id="19" dur="20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1512" grpId="0" autoUpdateAnimBg="0"/>
      <p:bldP spid="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Oval 15"/>
          <p:cNvSpPr/>
          <p:nvPr/>
        </p:nvSpPr>
        <p:spPr>
          <a:xfrm>
            <a:off x="3388965" y="1302134"/>
            <a:ext cx="2231813" cy="2231813"/>
          </a:xfrm>
          <a:prstGeom prst="ellipse">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172013" y="2613166"/>
            <a:ext cx="1871486" cy="701731"/>
          </a:xfrm>
          <a:prstGeom prst="rect">
            <a:avLst/>
          </a:prstGeom>
          <a:noFill/>
        </p:spPr>
        <p:txBody>
          <a:bodyPr wrap="square" rtlCol="0">
            <a:spAutoFit/>
          </a:bodyPr>
          <a:lstStyle/>
          <a:p>
            <a:pPr algn="ctr">
              <a:lnSpc>
                <a:spcPct val="110000"/>
              </a:lnSpc>
            </a:pPr>
            <a:r>
              <a:rPr lang="de-DE" sz="1200" dirty="0" smtClean="0">
                <a:solidFill>
                  <a:schemeClr val="tx1">
                    <a:lumMod val="95000"/>
                    <a:lumOff val="5000"/>
                  </a:schemeClr>
                </a:solidFill>
                <a:latin typeface="Arial" pitchFamily="34" charset="0"/>
                <a:cs typeface="Arial" pitchFamily="34" charset="0"/>
              </a:rPr>
              <a:t>T: 02227640043 / 47</a:t>
            </a:r>
          </a:p>
          <a:p>
            <a:pPr algn="ctr">
              <a:lnSpc>
                <a:spcPct val="110000"/>
              </a:lnSpc>
            </a:pPr>
            <a:r>
              <a:rPr lang="de-DE" sz="1200" dirty="0" smtClean="0">
                <a:solidFill>
                  <a:schemeClr val="tx1">
                    <a:lumMod val="95000"/>
                    <a:lumOff val="5000"/>
                  </a:schemeClr>
                </a:solidFill>
                <a:latin typeface="Arial" pitchFamily="34" charset="0"/>
                <a:cs typeface="Arial" pitchFamily="34" charset="0"/>
              </a:rPr>
              <a:t>M: 918097751247</a:t>
            </a:r>
          </a:p>
          <a:p>
            <a:pPr algn="ctr">
              <a:lnSpc>
                <a:spcPct val="110000"/>
              </a:lnSpc>
            </a:pPr>
            <a:r>
              <a:rPr lang="de-DE" sz="1200" dirty="0" smtClean="0">
                <a:solidFill>
                  <a:schemeClr val="tx1">
                    <a:lumMod val="95000"/>
                    <a:lumOff val="5000"/>
                  </a:schemeClr>
                </a:solidFill>
                <a:latin typeface="Arial" pitchFamily="34" charset="0"/>
                <a:cs typeface="Arial" pitchFamily="34" charset="0"/>
              </a:rPr>
              <a:t>E: info@rajinterior.co.in </a:t>
            </a:r>
            <a:endParaRPr lang="en-US" sz="1200" dirty="0">
              <a:solidFill>
                <a:schemeClr val="tx1">
                  <a:lumMod val="95000"/>
                  <a:lumOff val="5000"/>
                </a:schemeClr>
              </a:solidFill>
              <a:latin typeface="Arial" pitchFamily="34" charset="0"/>
              <a:cs typeface="Arial" pitchFamily="34" charset="0"/>
            </a:endParaRPr>
          </a:p>
        </p:txBody>
      </p:sp>
      <p:sp>
        <p:nvSpPr>
          <p:cNvPr id="37" name="TextBox 36"/>
          <p:cNvSpPr txBox="1"/>
          <p:nvPr/>
        </p:nvSpPr>
        <p:spPr>
          <a:xfrm>
            <a:off x="3469387" y="1665669"/>
            <a:ext cx="2076888" cy="1423467"/>
          </a:xfrm>
          <a:prstGeom prst="rect">
            <a:avLst/>
          </a:prstGeom>
          <a:noFill/>
        </p:spPr>
        <p:txBody>
          <a:bodyPr wrap="square" rtlCol="0">
            <a:spAutoFit/>
          </a:bodyPr>
          <a:lstStyle/>
          <a:p>
            <a:pPr algn="ctr">
              <a:lnSpc>
                <a:spcPct val="150000"/>
              </a:lnSpc>
            </a:pPr>
            <a:r>
              <a:rPr lang="en-US" sz="1600" dirty="0" smtClean="0">
                <a:solidFill>
                  <a:schemeClr val="bg1"/>
                </a:solidFill>
                <a:latin typeface="Georgia" pitchFamily="18" charset="0"/>
                <a:cs typeface="Arial" pitchFamily="34" charset="0"/>
              </a:rPr>
              <a:t>Address:</a:t>
            </a:r>
            <a:endParaRPr lang="en-US" sz="1050" b="1" dirty="0" smtClean="0">
              <a:solidFill>
                <a:schemeClr val="bg1"/>
              </a:solidFill>
              <a:latin typeface="Arial" pitchFamily="34" charset="0"/>
              <a:cs typeface="Arial" pitchFamily="34" charset="0"/>
            </a:endParaRPr>
          </a:p>
          <a:p>
            <a:pPr algn="ctr">
              <a:lnSpc>
                <a:spcPct val="150000"/>
              </a:lnSpc>
            </a:pPr>
            <a:r>
              <a:rPr lang="en-US" sz="1000" b="1" dirty="0" smtClean="0">
                <a:solidFill>
                  <a:schemeClr val="bg1"/>
                </a:solidFill>
                <a:latin typeface="Arial" pitchFamily="34" charset="0"/>
                <a:cs typeface="Arial" pitchFamily="34" charset="0"/>
              </a:rPr>
              <a:t>Raj Interiors</a:t>
            </a:r>
            <a:r>
              <a:rPr lang="en-US" sz="1000" dirty="0" smtClean="0">
                <a:solidFill>
                  <a:schemeClr val="bg1"/>
                </a:solidFill>
                <a:latin typeface="Arial" pitchFamily="34" charset="0"/>
                <a:cs typeface="Arial" pitchFamily="34" charset="0"/>
              </a:rPr>
              <a:t/>
            </a:r>
            <a:br>
              <a:rPr lang="en-US" sz="1000" dirty="0" smtClean="0">
                <a:solidFill>
                  <a:schemeClr val="bg1"/>
                </a:solidFill>
                <a:latin typeface="Arial" pitchFamily="34" charset="0"/>
                <a:cs typeface="Arial" pitchFamily="34" charset="0"/>
              </a:rPr>
            </a:br>
            <a:r>
              <a:rPr lang="en-US" sz="1000" dirty="0" smtClean="0">
                <a:solidFill>
                  <a:schemeClr val="bg1"/>
                </a:solidFill>
                <a:latin typeface="Arial" pitchFamily="34" charset="0"/>
                <a:cs typeface="Arial" pitchFamily="34" charset="0"/>
              </a:rPr>
              <a:t>T/250/6, Old Barrack, </a:t>
            </a:r>
          </a:p>
          <a:p>
            <a:pPr algn="ctr">
              <a:lnSpc>
                <a:spcPts val="1300"/>
              </a:lnSpc>
            </a:pPr>
            <a:r>
              <a:rPr lang="en-US" sz="1000" dirty="0" smtClean="0">
                <a:solidFill>
                  <a:schemeClr val="bg1"/>
                </a:solidFill>
                <a:latin typeface="Arial" pitchFamily="34" charset="0"/>
                <a:cs typeface="Arial" pitchFamily="34" charset="0"/>
              </a:rPr>
              <a:t>Behind Building No. 32, </a:t>
            </a:r>
          </a:p>
          <a:p>
            <a:pPr algn="ctr">
              <a:lnSpc>
                <a:spcPts val="1300"/>
              </a:lnSpc>
            </a:pPr>
            <a:r>
              <a:rPr lang="en-US" sz="1000" dirty="0" err="1" smtClean="0">
                <a:solidFill>
                  <a:schemeClr val="bg1"/>
                </a:solidFill>
                <a:latin typeface="Arial" pitchFamily="34" charset="0"/>
                <a:cs typeface="Arial" pitchFamily="34" charset="0"/>
              </a:rPr>
              <a:t>Chembur</a:t>
            </a:r>
            <a:r>
              <a:rPr lang="en-US" sz="1000" dirty="0" smtClean="0">
                <a:solidFill>
                  <a:schemeClr val="bg1"/>
                </a:solidFill>
                <a:latin typeface="Arial" pitchFamily="34" charset="0"/>
                <a:cs typeface="Arial" pitchFamily="34" charset="0"/>
              </a:rPr>
              <a:t> Colony</a:t>
            </a:r>
          </a:p>
          <a:p>
            <a:pPr algn="ctr">
              <a:lnSpc>
                <a:spcPts val="1300"/>
              </a:lnSpc>
            </a:pPr>
            <a:r>
              <a:rPr lang="en-US" sz="1000" dirty="0" smtClean="0">
                <a:solidFill>
                  <a:schemeClr val="bg1"/>
                </a:solidFill>
                <a:latin typeface="Arial" pitchFamily="34" charset="0"/>
                <a:cs typeface="Arial" pitchFamily="34" charset="0"/>
              </a:rPr>
              <a:t> Mumbai - 400074</a:t>
            </a:r>
          </a:p>
        </p:txBody>
      </p:sp>
      <p:pic>
        <p:nvPicPr>
          <p:cNvPr id="41" name="Picture 40" descr="02_Logo-on-White.png"/>
          <p:cNvPicPr>
            <a:picLocks noChangeAspect="1"/>
          </p:cNvPicPr>
          <p:nvPr/>
        </p:nvPicPr>
        <p:blipFill>
          <a:blip r:embed="rId3"/>
          <a:stretch>
            <a:fillRect/>
          </a:stretch>
        </p:blipFill>
        <p:spPr>
          <a:xfrm>
            <a:off x="6345913" y="1598115"/>
            <a:ext cx="1460143" cy="779288"/>
          </a:xfrm>
          <a:prstGeom prst="rect">
            <a:avLst/>
          </a:prstGeom>
        </p:spPr>
      </p:pic>
      <p:sp>
        <p:nvSpPr>
          <p:cNvPr id="42" name="Rectangle 41"/>
          <p:cNvSpPr/>
          <p:nvPr/>
        </p:nvSpPr>
        <p:spPr>
          <a:xfrm>
            <a:off x="6345913" y="2504721"/>
            <a:ext cx="1440000" cy="3600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14" name="TextBox 13"/>
          <p:cNvSpPr txBox="1"/>
          <p:nvPr/>
        </p:nvSpPr>
        <p:spPr>
          <a:xfrm>
            <a:off x="901565" y="358389"/>
            <a:ext cx="4041913" cy="430887"/>
          </a:xfrm>
          <a:prstGeom prst="rect">
            <a:avLst/>
          </a:prstGeom>
          <a:noFill/>
        </p:spPr>
        <p:txBody>
          <a:bodyPr wrap="square" rtlCol="0">
            <a:spAutoFit/>
          </a:bodyPr>
          <a:lstStyle/>
          <a:p>
            <a:r>
              <a:rPr lang="en-US" sz="2200" dirty="0" smtClean="0">
                <a:solidFill>
                  <a:srgbClr val="93171A"/>
                </a:solidFill>
                <a:latin typeface="Georgia" pitchFamily="18" charset="0"/>
                <a:cs typeface="Arial" pitchFamily="34" charset="0"/>
              </a:rPr>
              <a:t>Contact</a:t>
            </a:r>
          </a:p>
        </p:txBody>
      </p:sp>
      <p:sp>
        <p:nvSpPr>
          <p:cNvPr id="15" name="Rectangle 14"/>
          <p:cNvSpPr/>
          <p:nvPr/>
        </p:nvSpPr>
        <p:spPr>
          <a:xfrm>
            <a:off x="2221653" y="536713"/>
            <a:ext cx="6922347" cy="104850"/>
          </a:xfrm>
          <a:prstGeom prst="rect">
            <a:avLst/>
          </a:prstGeom>
          <a:solidFill>
            <a:srgbClr val="9317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9"/>
          <p:cNvGrpSpPr>
            <a:grpSpLocks/>
          </p:cNvGrpSpPr>
          <p:nvPr/>
        </p:nvGrpSpPr>
        <p:grpSpPr bwMode="auto">
          <a:xfrm>
            <a:off x="8839200" y="4766667"/>
            <a:ext cx="214313" cy="186333"/>
            <a:chOff x="0" y="-9"/>
            <a:chExt cx="360" cy="313"/>
          </a:xfrm>
        </p:grpSpPr>
        <p:sp>
          <p:nvSpPr>
            <p:cNvPr id="10" name="Rectangle 11"/>
            <p:cNvSpPr>
              <a:spLocks/>
            </p:cNvSpPr>
            <p:nvPr/>
          </p:nvSpPr>
          <p:spPr bwMode="auto">
            <a:xfrm>
              <a:off x="0" y="0"/>
              <a:ext cx="360" cy="304"/>
            </a:xfrm>
            <a:prstGeom prst="rect">
              <a:avLst/>
            </a:prstGeom>
            <a:solidFill>
              <a:schemeClr val="bg1">
                <a:lumMod val="65000"/>
                <a:alpha val="60000"/>
              </a:schemeClr>
            </a:solidFill>
            <a:ln>
              <a:noFill/>
            </a:ln>
            <a:extLst>
              <a:ext uri="{91240B29-F687-4F45-9708-019B960494DF}">
                <a14:hiddenLine xmlns:a14="http://schemas.microsoft.com/office/drawing/2010/main" xmlns=""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12"/>
            <p:cNvSpPr>
              <a:spLocks/>
            </p:cNvSpPr>
            <p:nvPr/>
          </p:nvSpPr>
          <p:spPr bwMode="auto">
            <a:xfrm>
              <a:off x="24" y="-9"/>
              <a:ext cx="304"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800" dirty="0" smtClean="0">
                  <a:solidFill>
                    <a:srgbClr val="FFFFFF"/>
                  </a:solidFill>
                  <a:latin typeface="Arial" pitchFamily="34" charset="0"/>
                  <a:ea typeface="ＭＳ Ｐゴシック" charset="0"/>
                  <a:cs typeface="Arial" pitchFamily="34" charset="0"/>
                  <a:sym typeface="Raleway SemiBold" charset="0"/>
                </a:rPr>
                <a:t>29</a:t>
              </a:r>
              <a:endParaRPr lang="en-US" sz="800" dirty="0">
                <a:solidFill>
                  <a:srgbClr val="FFFFFF"/>
                </a:solidFill>
                <a:latin typeface="Arial" pitchFamily="34" charset="0"/>
                <a:ea typeface="ＭＳ Ｐゴシック" charset="0"/>
                <a:cs typeface="Arial" pitchFamily="34" charset="0"/>
                <a:sym typeface="Raleway SemiBold" charset="0"/>
              </a:endParaRPr>
            </a:p>
          </p:txBody>
        </p:sp>
      </p:grpSp>
      <p:sp>
        <p:nvSpPr>
          <p:cNvPr id="12" name="TextBox 11"/>
          <p:cNvSpPr txBox="1"/>
          <p:nvPr/>
        </p:nvSpPr>
        <p:spPr>
          <a:xfrm>
            <a:off x="198783" y="4772025"/>
            <a:ext cx="2584174" cy="215444"/>
          </a:xfrm>
          <a:prstGeom prst="rect">
            <a:avLst/>
          </a:prstGeom>
          <a:noFill/>
        </p:spPr>
        <p:txBody>
          <a:bodyPr wrap="square" rtlCol="0">
            <a:spAutoFit/>
          </a:bodyPr>
          <a:lstStyle/>
          <a:p>
            <a:r>
              <a:rPr lang="en-US" sz="800" dirty="0" smtClean="0">
                <a:solidFill>
                  <a:schemeClr val="bg1">
                    <a:lumMod val="50000"/>
                  </a:schemeClr>
                </a:solidFill>
                <a:latin typeface="Arial" pitchFamily="34" charset="0"/>
                <a:cs typeface="Arial" pitchFamily="34" charset="0"/>
                <a:hlinkClick r:id="rId4"/>
              </a:rPr>
              <a:t>www.rajinterior.co.in</a:t>
            </a:r>
            <a:r>
              <a:rPr lang="en-US" sz="800" dirty="0" smtClean="0">
                <a:solidFill>
                  <a:schemeClr val="bg1">
                    <a:lumMod val="50000"/>
                  </a:schemeClr>
                </a:solidFill>
                <a:latin typeface="Arial" pitchFamily="34" charset="0"/>
                <a:cs typeface="Arial" pitchFamily="34" charset="0"/>
              </a:rPr>
              <a:t> | </a:t>
            </a:r>
            <a:r>
              <a:rPr lang="en-US" sz="800" dirty="0" smtClean="0">
                <a:solidFill>
                  <a:schemeClr val="bg1">
                    <a:lumMod val="50000"/>
                  </a:schemeClr>
                </a:solidFill>
                <a:latin typeface="Arial" pitchFamily="34" charset="0"/>
                <a:cs typeface="Arial" pitchFamily="34" charset="0"/>
                <a:hlinkClick r:id="rId5"/>
              </a:rPr>
              <a:t>info@rajinterior.co.in</a:t>
            </a:r>
            <a:endParaRPr lang="en-US" sz="800" dirty="0">
              <a:solidFill>
                <a:schemeClr val="bg1">
                  <a:lumMod val="50000"/>
                </a:schemeClr>
              </a:solidFill>
              <a:latin typeface="Arial" pitchFamily="34" charset="0"/>
              <a:cs typeface="Arial" pitchFamily="34" charset="0"/>
            </a:endParaRPr>
          </a:p>
        </p:txBody>
      </p:sp>
      <p:pic>
        <p:nvPicPr>
          <p:cNvPr id="13" name="Picture 12" descr="logo.png"/>
          <p:cNvPicPr>
            <a:picLocks noChangeAspect="1"/>
          </p:cNvPicPr>
          <p:nvPr/>
        </p:nvPicPr>
        <p:blipFill>
          <a:blip r:embed="rId3"/>
          <a:srcRect l="23766" r="19502" b="31292"/>
          <a:stretch>
            <a:fillRect/>
          </a:stretch>
        </p:blipFill>
        <p:spPr>
          <a:xfrm>
            <a:off x="8057322" y="4665836"/>
            <a:ext cx="636104" cy="411159"/>
          </a:xfrm>
          <a:prstGeom prst="rect">
            <a:avLst/>
          </a:prstGeom>
        </p:spPr>
      </p:pic>
    </p:spTree>
    <p:extLst>
      <p:ext uri="{BB962C8B-B14F-4D97-AF65-F5344CB8AC3E}">
        <p14:creationId xmlns="" xmlns:p14="http://schemas.microsoft.com/office/powerpoint/2010/main" val="18725234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Righ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par>
                          <p:cTn id="12" fill="hold">
                            <p:stCondLst>
                              <p:cond delay="1500"/>
                            </p:stCondLst>
                            <p:childTnLst>
                              <p:par>
                                <p:cTn id="13" presetID="52"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Scale>
                                      <p:cBhvr>
                                        <p:cTn id="15"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6"/>
                                        </p:tgtEl>
                                        <p:attrNameLst>
                                          <p:attrName>ppt_x</p:attrName>
                                          <p:attrName>ppt_y</p:attrName>
                                        </p:attrNameLst>
                                      </p:cBhvr>
                                    </p:animMotion>
                                    <p:animEffect transition="in" filter="fade">
                                      <p:cBhvr>
                                        <p:cTn id="17" dur="1000"/>
                                        <p:tgtEl>
                                          <p:spTgt spid="16"/>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2000"/>
                                        <p:tgtEl>
                                          <p:spTgt spid="37"/>
                                        </p:tgtEl>
                                      </p:cBhvr>
                                    </p:animEffect>
                                  </p:childTnLst>
                                </p:cTn>
                              </p:par>
                            </p:childTnLst>
                          </p:cTn>
                        </p:par>
                        <p:par>
                          <p:cTn id="22" fill="hold">
                            <p:stCondLst>
                              <p:cond delay="4500"/>
                            </p:stCondLst>
                            <p:childTnLst>
                              <p:par>
                                <p:cTn id="23" presetID="1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lide(fromTop)">
                                      <p:cBhvr>
                                        <p:cTn id="25" dur="500"/>
                                        <p:tgtEl>
                                          <p:spTgt spid="41"/>
                                        </p:tgtEl>
                                      </p:cBhvr>
                                    </p:animEffect>
                                  </p:childTnLst>
                                </p:cTn>
                              </p:par>
                            </p:childTnLst>
                          </p:cTn>
                        </p:par>
                        <p:par>
                          <p:cTn id="26" fill="hold">
                            <p:stCondLst>
                              <p:cond delay="5000"/>
                            </p:stCondLst>
                            <p:childTnLst>
                              <p:par>
                                <p:cTn id="27" presetID="9"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dissolv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p:bldP spid="37" grpId="0"/>
      <p:bldP spid="42" grpId="0" animBg="1"/>
      <p:bldP spid="14"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p:cNvSpPr txBox="1"/>
          <p:nvPr/>
        </p:nvSpPr>
        <p:spPr>
          <a:xfrm>
            <a:off x="5175330" y="2777194"/>
            <a:ext cx="3305679" cy="246221"/>
          </a:xfrm>
          <a:prstGeom prst="rect">
            <a:avLst/>
          </a:prstGeom>
          <a:noFill/>
        </p:spPr>
        <p:txBody>
          <a:bodyPr wrap="square" rtlCol="0">
            <a:spAutoFit/>
          </a:bodyPr>
          <a:lstStyle/>
          <a:p>
            <a:r>
              <a:rPr lang="en-US" sz="1000" dirty="0" smtClean="0">
                <a:solidFill>
                  <a:srgbClr val="595959"/>
                </a:solidFill>
                <a:latin typeface="Arial" pitchFamily="34" charset="0"/>
                <a:cs typeface="Arial" pitchFamily="34" charset="0"/>
              </a:rPr>
              <a:t>www.rajinterior.co.in</a:t>
            </a:r>
            <a:endParaRPr lang="en-US" sz="1000" dirty="0">
              <a:solidFill>
                <a:srgbClr val="595959"/>
              </a:solidFill>
              <a:latin typeface="Arial" pitchFamily="34" charset="0"/>
              <a:cs typeface="Arial" pitchFamily="34" charset="0"/>
            </a:endParaRPr>
          </a:p>
        </p:txBody>
      </p:sp>
      <p:sp>
        <p:nvSpPr>
          <p:cNvPr id="15" name="TextBox 14"/>
          <p:cNvSpPr txBox="1"/>
          <p:nvPr/>
        </p:nvSpPr>
        <p:spPr>
          <a:xfrm>
            <a:off x="5062929" y="2150742"/>
            <a:ext cx="2046862" cy="707886"/>
          </a:xfrm>
          <a:prstGeom prst="rect">
            <a:avLst/>
          </a:prstGeom>
          <a:noFill/>
        </p:spPr>
        <p:txBody>
          <a:bodyPr wrap="square" rtlCol="0">
            <a:spAutoFit/>
          </a:bodyPr>
          <a:lstStyle/>
          <a:p>
            <a:r>
              <a:rPr lang="en-US" sz="4000" dirty="0" smtClean="0">
                <a:solidFill>
                  <a:schemeClr val="tx1">
                    <a:lumMod val="65000"/>
                    <a:lumOff val="35000"/>
                  </a:schemeClr>
                </a:solidFill>
                <a:latin typeface="Arial" pitchFamily="34" charset="0"/>
                <a:cs typeface="Arial" pitchFamily="34" charset="0"/>
              </a:rPr>
              <a:t>Thanks</a:t>
            </a:r>
            <a:endParaRPr lang="en-US" sz="4000" dirty="0">
              <a:solidFill>
                <a:schemeClr val="tx1">
                  <a:lumMod val="65000"/>
                  <a:lumOff val="35000"/>
                </a:schemeClr>
              </a:solidFill>
              <a:latin typeface="Arial" pitchFamily="34" charset="0"/>
              <a:cs typeface="Arial" pitchFamily="34" charset="0"/>
            </a:endParaRPr>
          </a:p>
        </p:txBody>
      </p:sp>
      <p:cxnSp>
        <p:nvCxnSpPr>
          <p:cNvPr id="16" name="Straight Connector 15"/>
          <p:cNvCxnSpPr/>
          <p:nvPr/>
        </p:nvCxnSpPr>
        <p:spPr>
          <a:xfrm>
            <a:off x="7021305" y="2531166"/>
            <a:ext cx="1433200" cy="0"/>
          </a:xfrm>
          <a:prstGeom prst="line">
            <a:avLst/>
          </a:prstGeom>
          <a:ln w="63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6" name="Picture 5" descr="02_Logo-on-White.png"/>
          <p:cNvPicPr>
            <a:picLocks noChangeAspect="1"/>
          </p:cNvPicPr>
          <p:nvPr/>
        </p:nvPicPr>
        <p:blipFill>
          <a:blip r:embed="rId3"/>
          <a:stretch>
            <a:fillRect/>
          </a:stretch>
        </p:blipFill>
        <p:spPr>
          <a:xfrm>
            <a:off x="7228788" y="3711787"/>
            <a:ext cx="1465803" cy="782309"/>
          </a:xfrm>
          <a:prstGeom prst="rect">
            <a:avLst/>
          </a:prstGeom>
        </p:spPr>
      </p:pic>
      <p:sp>
        <p:nvSpPr>
          <p:cNvPr id="7" name="Oval 14"/>
          <p:cNvSpPr>
            <a:spLocks/>
          </p:cNvSpPr>
          <p:nvPr/>
        </p:nvSpPr>
        <p:spPr bwMode="auto">
          <a:xfrm>
            <a:off x="2320909" y="1510609"/>
            <a:ext cx="2037358" cy="2037358"/>
          </a:xfrm>
          <a:prstGeom prst="ellipse">
            <a:avLst/>
          </a:prstGeom>
          <a:solidFill>
            <a:srgbClr val="93171A"/>
          </a:solidFill>
          <a:ln>
            <a:noFill/>
          </a:ln>
          <a:extLst/>
        </p:spPr>
        <p:txBody>
          <a:bodyPr lIns="0" tIns="0" rIns="0" bIns="0"/>
          <a:lstStyle/>
          <a:p>
            <a:endParaRPr lang="en-US"/>
          </a:p>
        </p:txBody>
      </p:sp>
      <p:pic>
        <p:nvPicPr>
          <p:cNvPr id="8" name="Picture 12"/>
          <p:cNvPicPr>
            <a:picLocks noChangeAspect="1" noChangeArrowheads="1"/>
          </p:cNvPicPr>
          <p:nvPr/>
        </p:nvPicPr>
        <p:blipFill>
          <a:blip r:embed="rId4"/>
          <a:stretch>
            <a:fillRect/>
          </a:stretch>
        </p:blipFill>
        <p:spPr bwMode="auto">
          <a:xfrm>
            <a:off x="1252862" y="1236572"/>
            <a:ext cx="2589187" cy="2589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 xmlns:p14="http://schemas.microsoft.com/office/powerpoint/2010/main" val="369904237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type="lt">
                                    <p:tmPct val="10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strVal val="4*#ppt_w"/>
                                          </p:val>
                                        </p:tav>
                                        <p:tav tm="100000">
                                          <p:val>
                                            <p:strVal val="#ppt_w"/>
                                          </p:val>
                                        </p:tav>
                                      </p:tavLst>
                                    </p:anim>
                                    <p:anim calcmode="lin" valueType="num">
                                      <p:cBhvr>
                                        <p:cTn id="12" dur="500" fill="hold"/>
                                        <p:tgtEl>
                                          <p:spTgt spid="7"/>
                                        </p:tgtEl>
                                        <p:attrNameLst>
                                          <p:attrName>ppt_h</p:attrName>
                                        </p:attrNameLst>
                                      </p:cBhvr>
                                      <p:tavLst>
                                        <p:tav tm="0">
                                          <p:val>
                                            <p:strVal val="4*#ppt_h"/>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2000"/>
                            </p:stCondLst>
                            <p:childTnLst>
                              <p:par>
                                <p:cTn id="18" presetID="12" presetClass="entr" presetSubtype="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slide(fromTop)">
                                      <p:cBhvr>
                                        <p:cTn id="20" dur="500"/>
                                        <p:tgtEl>
                                          <p:spTgt spid="15"/>
                                        </p:tgtEl>
                                      </p:cBhvr>
                                    </p:animEffect>
                                  </p:childTnLst>
                                </p:cTn>
                              </p:par>
                            </p:childTnLst>
                          </p:cTn>
                        </p:par>
                        <p:par>
                          <p:cTn id="21" fill="hold">
                            <p:stCondLst>
                              <p:cond delay="2500"/>
                            </p:stCondLst>
                            <p:childTnLst>
                              <p:par>
                                <p:cTn id="22" presetID="1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lide(fromRight)">
                                      <p:cBhvr>
                                        <p:cTn id="24" dur="500"/>
                                        <p:tgtEl>
                                          <p:spTgt spid="16"/>
                                        </p:tgtEl>
                                      </p:cBhvr>
                                    </p:animEffect>
                                  </p:childTnLst>
                                </p:cTn>
                              </p:par>
                            </p:childTnLst>
                          </p:cTn>
                        </p:par>
                        <p:par>
                          <p:cTn id="25" fill="hold">
                            <p:stCondLst>
                              <p:cond delay="3000"/>
                            </p:stCondLst>
                            <p:childTnLst>
                              <p:par>
                                <p:cTn id="26" presetID="1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lide(fromBottom)">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Oval 14"/>
          <p:cNvSpPr>
            <a:spLocks/>
          </p:cNvSpPr>
          <p:nvPr/>
        </p:nvSpPr>
        <p:spPr bwMode="auto">
          <a:xfrm>
            <a:off x="3555696" y="829749"/>
            <a:ext cx="1954876" cy="1954876"/>
          </a:xfrm>
          <a:prstGeom prst="ellipse">
            <a:avLst/>
          </a:prstGeom>
          <a:solidFill>
            <a:srgbClr val="93171A"/>
          </a:solidFill>
          <a:ln w="57150">
            <a:noFill/>
          </a:ln>
          <a:extLst/>
        </p:spPr>
        <p:txBody>
          <a:bodyPr lIns="0" tIns="0" rIns="0" bIns="0"/>
          <a:lstStyle/>
          <a:p>
            <a:endParaRPr lang="en-US"/>
          </a:p>
        </p:txBody>
      </p:sp>
      <p:pic>
        <p:nvPicPr>
          <p:cNvPr id="38" name="Picture 37" descr="2.jpg"/>
          <p:cNvPicPr>
            <a:picLocks noChangeAspect="1"/>
          </p:cNvPicPr>
          <p:nvPr/>
        </p:nvPicPr>
        <p:blipFill>
          <a:blip r:embed="rId3"/>
          <a:stretch>
            <a:fillRect/>
          </a:stretch>
        </p:blipFill>
        <p:spPr>
          <a:xfrm>
            <a:off x="354966" y="1793604"/>
            <a:ext cx="911970" cy="546361"/>
          </a:xfrm>
          <a:prstGeom prst="rect">
            <a:avLst/>
          </a:prstGeom>
        </p:spPr>
      </p:pic>
      <p:pic>
        <p:nvPicPr>
          <p:cNvPr id="36" name="Picture 35" descr="carving.jpg"/>
          <p:cNvPicPr>
            <a:picLocks noChangeAspect="1"/>
          </p:cNvPicPr>
          <p:nvPr/>
        </p:nvPicPr>
        <p:blipFill>
          <a:blip r:embed="rId4"/>
          <a:stretch>
            <a:fillRect/>
          </a:stretch>
        </p:blipFill>
        <p:spPr>
          <a:xfrm>
            <a:off x="431090" y="709082"/>
            <a:ext cx="881690" cy="528220"/>
          </a:xfrm>
          <a:prstGeom prst="rect">
            <a:avLst/>
          </a:prstGeom>
        </p:spPr>
      </p:pic>
      <p:sp>
        <p:nvSpPr>
          <p:cNvPr id="10" name="Oval 14"/>
          <p:cNvSpPr>
            <a:spLocks/>
          </p:cNvSpPr>
          <p:nvPr/>
        </p:nvSpPr>
        <p:spPr bwMode="auto">
          <a:xfrm>
            <a:off x="3840618" y="1894883"/>
            <a:ext cx="1380740" cy="1380740"/>
          </a:xfrm>
          <a:prstGeom prst="ellipse">
            <a:avLst/>
          </a:prstGeom>
          <a:solidFill>
            <a:schemeClr val="bg1"/>
          </a:solidFill>
          <a:ln w="57150">
            <a:solidFill>
              <a:srgbClr val="93171A">
                <a:alpha val="15000"/>
              </a:srgbClr>
            </a:solidFill>
          </a:ln>
          <a:extLst/>
        </p:spPr>
        <p:txBody>
          <a:bodyPr lIns="0" tIns="0" rIns="0" bIns="0"/>
          <a:lstStyle/>
          <a:p>
            <a:endParaRPr lang="en-US"/>
          </a:p>
        </p:txBody>
      </p:sp>
      <p:sp>
        <p:nvSpPr>
          <p:cNvPr id="12" name="Rectangle 15"/>
          <p:cNvSpPr>
            <a:spLocks/>
          </p:cNvSpPr>
          <p:nvPr/>
        </p:nvSpPr>
        <p:spPr bwMode="auto">
          <a:xfrm>
            <a:off x="3193774" y="1210798"/>
            <a:ext cx="2719210" cy="545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1400" dirty="0" smtClean="0">
                <a:solidFill>
                  <a:schemeClr val="bg1"/>
                </a:solidFill>
                <a:latin typeface="Georgia" pitchFamily="18" charset="0"/>
                <a:ea typeface="ＭＳ Ｐゴシック" charset="0"/>
                <a:cs typeface="Arial" pitchFamily="34" charset="0"/>
                <a:sym typeface="Raleway" charset="0"/>
              </a:rPr>
              <a:t>CREATING </a:t>
            </a:r>
          </a:p>
          <a:p>
            <a:pPr algn="ctr"/>
            <a:r>
              <a:rPr lang="en-US" sz="1400" dirty="0" smtClean="0">
                <a:solidFill>
                  <a:schemeClr val="bg1"/>
                </a:solidFill>
                <a:latin typeface="Georgia" pitchFamily="18" charset="0"/>
                <a:ea typeface="ＭＳ Ｐゴシック" charset="0"/>
                <a:cs typeface="Arial" pitchFamily="34" charset="0"/>
                <a:sym typeface="Raleway" charset="0"/>
              </a:rPr>
              <a:t>INNOVATIVE </a:t>
            </a:r>
          </a:p>
          <a:p>
            <a:pPr algn="ctr"/>
            <a:r>
              <a:rPr lang="en-US" sz="1400" dirty="0" smtClean="0">
                <a:solidFill>
                  <a:schemeClr val="bg1"/>
                </a:solidFill>
                <a:latin typeface="Georgia" pitchFamily="18" charset="0"/>
                <a:ea typeface="ＭＳ Ｐゴシック" charset="0"/>
                <a:cs typeface="Arial" pitchFamily="34" charset="0"/>
                <a:sym typeface="Raleway" charset="0"/>
              </a:rPr>
              <a:t>SERVICE</a:t>
            </a:r>
            <a:endParaRPr lang="en-US" sz="1400" dirty="0">
              <a:solidFill>
                <a:schemeClr val="bg1"/>
              </a:solidFill>
              <a:latin typeface="Georgia" pitchFamily="18" charset="0"/>
              <a:ea typeface="ＭＳ Ｐゴシック" charset="0"/>
              <a:cs typeface="Arial" pitchFamily="34" charset="0"/>
              <a:sym typeface="Raleway" charset="0"/>
            </a:endParaRPr>
          </a:p>
        </p:txBody>
      </p:sp>
      <p:grpSp>
        <p:nvGrpSpPr>
          <p:cNvPr id="22" name="Group 26"/>
          <p:cNvGrpSpPr>
            <a:grpSpLocks/>
          </p:cNvGrpSpPr>
          <p:nvPr/>
        </p:nvGrpSpPr>
        <p:grpSpPr bwMode="auto">
          <a:xfrm>
            <a:off x="810951" y="709082"/>
            <a:ext cx="2170787" cy="756642"/>
            <a:chOff x="0" y="0"/>
            <a:chExt cx="3372" cy="1271"/>
          </a:xfrm>
        </p:grpSpPr>
        <p:sp>
          <p:nvSpPr>
            <p:cNvPr id="24" name="Rectangle 27"/>
            <p:cNvSpPr>
              <a:spLocks/>
            </p:cNvSpPr>
            <p:nvPr/>
          </p:nvSpPr>
          <p:spPr bwMode="auto">
            <a:xfrm>
              <a:off x="956" y="0"/>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Varied forms of intricate classical furniture work like carving, engraving, molding.</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26"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27" name="Group 33"/>
          <p:cNvGrpSpPr>
            <a:grpSpLocks/>
          </p:cNvGrpSpPr>
          <p:nvPr/>
        </p:nvGrpSpPr>
        <p:grpSpPr bwMode="auto">
          <a:xfrm>
            <a:off x="1091935" y="604465"/>
            <a:ext cx="295275" cy="295275"/>
            <a:chOff x="0" y="0"/>
            <a:chExt cx="675" cy="675"/>
          </a:xfrm>
          <a:solidFill>
            <a:srgbClr val="93171A"/>
          </a:solidFill>
        </p:grpSpPr>
        <p:sp>
          <p:nvSpPr>
            <p:cNvPr id="28"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9"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solidFill>
                    <a:schemeClr val="bg1"/>
                  </a:solidFill>
                  <a:latin typeface="Arial" pitchFamily="34" charset="0"/>
                  <a:ea typeface="ＭＳ Ｐゴシック" charset="0"/>
                  <a:cs typeface="Arial" pitchFamily="34" charset="0"/>
                  <a:sym typeface="Raleway SemiBold" charset="0"/>
                </a:rPr>
                <a:t>1</a:t>
              </a:r>
            </a:p>
          </p:txBody>
        </p:sp>
      </p:grpSp>
      <p:grpSp>
        <p:nvGrpSpPr>
          <p:cNvPr id="30" name="Group 26"/>
          <p:cNvGrpSpPr>
            <a:grpSpLocks/>
          </p:cNvGrpSpPr>
          <p:nvPr/>
        </p:nvGrpSpPr>
        <p:grpSpPr bwMode="auto">
          <a:xfrm>
            <a:off x="790973" y="1820839"/>
            <a:ext cx="2008844" cy="783430"/>
            <a:chOff x="0" y="-45"/>
            <a:chExt cx="3372" cy="1316"/>
          </a:xfrm>
        </p:grpSpPr>
        <p:sp>
          <p:nvSpPr>
            <p:cNvPr id="31" name="Rectangle 27"/>
            <p:cNvSpPr>
              <a:spLocks/>
            </p:cNvSpPr>
            <p:nvPr/>
          </p:nvSpPr>
          <p:spPr bwMode="auto">
            <a:xfrm>
              <a:off x="956" y="-45"/>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P.O.P work including Punning, Ceiling, Molding, gypsum partition &amp; Gypsum work.</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32"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33" name="Group 33"/>
          <p:cNvGrpSpPr>
            <a:grpSpLocks/>
          </p:cNvGrpSpPr>
          <p:nvPr/>
        </p:nvGrpSpPr>
        <p:grpSpPr bwMode="auto">
          <a:xfrm>
            <a:off x="992444" y="1689458"/>
            <a:ext cx="324775" cy="324775"/>
            <a:chOff x="0" y="0"/>
            <a:chExt cx="675" cy="675"/>
          </a:xfrm>
          <a:solidFill>
            <a:srgbClr val="93171A"/>
          </a:solidFill>
        </p:grpSpPr>
        <p:sp>
          <p:nvSpPr>
            <p:cNvPr id="34"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5"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2</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pic>
        <p:nvPicPr>
          <p:cNvPr id="39" name="Picture 38" descr="logo.png"/>
          <p:cNvPicPr>
            <a:picLocks noChangeAspect="1"/>
          </p:cNvPicPr>
          <p:nvPr/>
        </p:nvPicPr>
        <p:blipFill>
          <a:blip r:embed="rId5"/>
          <a:stretch>
            <a:fillRect/>
          </a:stretch>
        </p:blipFill>
        <p:spPr>
          <a:xfrm>
            <a:off x="4068418" y="2301069"/>
            <a:ext cx="965147" cy="515107"/>
          </a:xfrm>
          <a:prstGeom prst="rect">
            <a:avLst/>
          </a:prstGeom>
        </p:spPr>
      </p:pic>
      <p:pic>
        <p:nvPicPr>
          <p:cNvPr id="45" name="Picture 44" descr="2.jpg"/>
          <p:cNvPicPr>
            <a:picLocks noChangeAspect="1"/>
          </p:cNvPicPr>
          <p:nvPr/>
        </p:nvPicPr>
        <p:blipFill>
          <a:blip r:embed="rId6"/>
          <a:stretch>
            <a:fillRect/>
          </a:stretch>
        </p:blipFill>
        <p:spPr>
          <a:xfrm>
            <a:off x="354968" y="2920026"/>
            <a:ext cx="911970" cy="546360"/>
          </a:xfrm>
          <a:prstGeom prst="rect">
            <a:avLst/>
          </a:prstGeom>
        </p:spPr>
      </p:pic>
      <p:grpSp>
        <p:nvGrpSpPr>
          <p:cNvPr id="46" name="Group 26"/>
          <p:cNvGrpSpPr>
            <a:grpSpLocks/>
          </p:cNvGrpSpPr>
          <p:nvPr/>
        </p:nvGrpSpPr>
        <p:grpSpPr bwMode="auto">
          <a:xfrm>
            <a:off x="790975" y="2973765"/>
            <a:ext cx="2008844" cy="783430"/>
            <a:chOff x="0" y="-45"/>
            <a:chExt cx="3372" cy="1316"/>
          </a:xfrm>
        </p:grpSpPr>
        <p:sp>
          <p:nvSpPr>
            <p:cNvPr id="47" name="Rectangle 27"/>
            <p:cNvSpPr>
              <a:spLocks/>
            </p:cNvSpPr>
            <p:nvPr/>
          </p:nvSpPr>
          <p:spPr bwMode="auto">
            <a:xfrm>
              <a:off x="956" y="-45"/>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Civil Work like flooring, cladding, fine art work in Marble, </a:t>
              </a:r>
              <a:r>
                <a:rPr lang="en-US" sz="1000" dirty="0" err="1" smtClean="0">
                  <a:latin typeface="Arial" pitchFamily="34" charset="0"/>
                  <a:cs typeface="Arial" pitchFamily="34" charset="0"/>
                </a:rPr>
                <a:t>bissaza</a:t>
              </a:r>
              <a:r>
                <a:rPr lang="en-US" sz="1000" dirty="0" smtClean="0">
                  <a:latin typeface="Arial" pitchFamily="34" charset="0"/>
                  <a:cs typeface="Arial" pitchFamily="34" charset="0"/>
                </a:rPr>
                <a:t>, Granite, Italian marble with inlay, carving, molding etc.</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48"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49" name="Group 33"/>
          <p:cNvGrpSpPr>
            <a:grpSpLocks/>
          </p:cNvGrpSpPr>
          <p:nvPr/>
        </p:nvGrpSpPr>
        <p:grpSpPr bwMode="auto">
          <a:xfrm>
            <a:off x="992446" y="2815880"/>
            <a:ext cx="324775" cy="324775"/>
            <a:chOff x="0" y="0"/>
            <a:chExt cx="675" cy="675"/>
          </a:xfrm>
          <a:solidFill>
            <a:srgbClr val="93171A"/>
          </a:solidFill>
        </p:grpSpPr>
        <p:sp>
          <p:nvSpPr>
            <p:cNvPr id="50"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3</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pic>
        <p:nvPicPr>
          <p:cNvPr id="53" name="Picture 52" descr="2.jpg"/>
          <p:cNvPicPr>
            <a:picLocks noChangeAspect="1"/>
          </p:cNvPicPr>
          <p:nvPr/>
        </p:nvPicPr>
        <p:blipFill>
          <a:blip r:embed="rId7"/>
          <a:stretch>
            <a:fillRect/>
          </a:stretch>
        </p:blipFill>
        <p:spPr>
          <a:xfrm>
            <a:off x="6192551" y="715868"/>
            <a:ext cx="911969" cy="546360"/>
          </a:xfrm>
          <a:prstGeom prst="rect">
            <a:avLst/>
          </a:prstGeom>
        </p:spPr>
      </p:pic>
      <p:grpSp>
        <p:nvGrpSpPr>
          <p:cNvPr id="54" name="Group 26"/>
          <p:cNvGrpSpPr>
            <a:grpSpLocks/>
          </p:cNvGrpSpPr>
          <p:nvPr/>
        </p:nvGrpSpPr>
        <p:grpSpPr bwMode="auto">
          <a:xfrm>
            <a:off x="6628558" y="716627"/>
            <a:ext cx="2008844" cy="836410"/>
            <a:chOff x="0" y="-134"/>
            <a:chExt cx="3372" cy="1405"/>
          </a:xfrm>
        </p:grpSpPr>
        <p:sp>
          <p:nvSpPr>
            <p:cNvPr id="55" name="Rectangle 27"/>
            <p:cNvSpPr>
              <a:spLocks/>
            </p:cNvSpPr>
            <p:nvPr/>
          </p:nvSpPr>
          <p:spPr bwMode="auto">
            <a:xfrm>
              <a:off x="956" y="-134"/>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Glass work such as Toughening, bending, fusion, etching, carving etc</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56"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57" name="Group 33"/>
          <p:cNvGrpSpPr>
            <a:grpSpLocks/>
          </p:cNvGrpSpPr>
          <p:nvPr/>
        </p:nvGrpSpPr>
        <p:grpSpPr bwMode="auto">
          <a:xfrm>
            <a:off x="6830029" y="611722"/>
            <a:ext cx="324775" cy="324775"/>
            <a:chOff x="0" y="0"/>
            <a:chExt cx="675" cy="675"/>
          </a:xfrm>
          <a:solidFill>
            <a:srgbClr val="93171A"/>
          </a:solidFill>
        </p:grpSpPr>
        <p:sp>
          <p:nvSpPr>
            <p:cNvPr id="58"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9"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4</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pic>
        <p:nvPicPr>
          <p:cNvPr id="61" name="Picture 60" descr="2.jpg"/>
          <p:cNvPicPr>
            <a:picLocks noChangeAspect="1"/>
          </p:cNvPicPr>
          <p:nvPr/>
        </p:nvPicPr>
        <p:blipFill>
          <a:blip r:embed="rId8"/>
          <a:stretch>
            <a:fillRect/>
          </a:stretch>
        </p:blipFill>
        <p:spPr>
          <a:xfrm>
            <a:off x="6192551" y="1820364"/>
            <a:ext cx="911969" cy="546360"/>
          </a:xfrm>
          <a:prstGeom prst="rect">
            <a:avLst/>
          </a:prstGeom>
        </p:spPr>
      </p:pic>
      <p:grpSp>
        <p:nvGrpSpPr>
          <p:cNvPr id="62" name="Group 26"/>
          <p:cNvGrpSpPr>
            <a:grpSpLocks/>
          </p:cNvGrpSpPr>
          <p:nvPr/>
        </p:nvGrpSpPr>
        <p:grpSpPr bwMode="auto">
          <a:xfrm>
            <a:off x="6628558" y="1787787"/>
            <a:ext cx="2008844" cy="869746"/>
            <a:chOff x="0" y="-190"/>
            <a:chExt cx="3372" cy="1461"/>
          </a:xfrm>
        </p:grpSpPr>
        <p:sp>
          <p:nvSpPr>
            <p:cNvPr id="63" name="Rectangle 27"/>
            <p:cNvSpPr>
              <a:spLocks/>
            </p:cNvSpPr>
            <p:nvPr/>
          </p:nvSpPr>
          <p:spPr bwMode="auto">
            <a:xfrm>
              <a:off x="956" y="-190"/>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Painting work that includes plastic, velvet, </a:t>
              </a:r>
              <a:r>
                <a:rPr lang="en-US" sz="1000" dirty="0" err="1" smtClean="0">
                  <a:latin typeface="Arial" pitchFamily="34" charset="0"/>
                  <a:cs typeface="Arial" pitchFamily="34" charset="0"/>
                </a:rPr>
                <a:t>lesture</a:t>
              </a:r>
              <a:r>
                <a:rPr lang="en-US" sz="1000" dirty="0" smtClean="0">
                  <a:latin typeface="Arial" pitchFamily="34" charset="0"/>
                  <a:cs typeface="Arial" pitchFamily="34" charset="0"/>
                </a:rPr>
                <a:t> &amp; texture painting. </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64"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65" name="Group 33"/>
          <p:cNvGrpSpPr>
            <a:grpSpLocks/>
          </p:cNvGrpSpPr>
          <p:nvPr/>
        </p:nvGrpSpPr>
        <p:grpSpPr bwMode="auto">
          <a:xfrm>
            <a:off x="6830029" y="1716218"/>
            <a:ext cx="324775" cy="324775"/>
            <a:chOff x="0" y="0"/>
            <a:chExt cx="675" cy="675"/>
          </a:xfrm>
          <a:solidFill>
            <a:srgbClr val="93171A"/>
          </a:solidFill>
        </p:grpSpPr>
        <p:sp>
          <p:nvSpPr>
            <p:cNvPr id="66"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7"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5</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pic>
        <p:nvPicPr>
          <p:cNvPr id="69" name="Picture 68" descr="2.jpg"/>
          <p:cNvPicPr>
            <a:picLocks noChangeAspect="1"/>
          </p:cNvPicPr>
          <p:nvPr/>
        </p:nvPicPr>
        <p:blipFill>
          <a:blip r:embed="rId9"/>
          <a:stretch>
            <a:fillRect/>
          </a:stretch>
        </p:blipFill>
        <p:spPr>
          <a:xfrm>
            <a:off x="6099615" y="2979107"/>
            <a:ext cx="911969" cy="546360"/>
          </a:xfrm>
          <a:prstGeom prst="rect">
            <a:avLst/>
          </a:prstGeom>
        </p:spPr>
      </p:pic>
      <p:grpSp>
        <p:nvGrpSpPr>
          <p:cNvPr id="70" name="Group 26"/>
          <p:cNvGrpSpPr>
            <a:grpSpLocks/>
          </p:cNvGrpSpPr>
          <p:nvPr/>
        </p:nvGrpSpPr>
        <p:grpSpPr bwMode="auto">
          <a:xfrm>
            <a:off x="6535622" y="2946530"/>
            <a:ext cx="2101780" cy="869746"/>
            <a:chOff x="0" y="-190"/>
            <a:chExt cx="3528" cy="1461"/>
          </a:xfrm>
        </p:grpSpPr>
        <p:sp>
          <p:nvSpPr>
            <p:cNvPr id="71" name="Rectangle 27"/>
            <p:cNvSpPr>
              <a:spLocks/>
            </p:cNvSpPr>
            <p:nvPr/>
          </p:nvSpPr>
          <p:spPr bwMode="auto">
            <a:xfrm>
              <a:off x="956" y="-190"/>
              <a:ext cx="2572"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Fabrication of all sorts of metal like M.S, S.S, Brass, White metal with laser cut, water jet cut etc.</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72"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73" name="Group 33"/>
          <p:cNvGrpSpPr>
            <a:grpSpLocks/>
          </p:cNvGrpSpPr>
          <p:nvPr/>
        </p:nvGrpSpPr>
        <p:grpSpPr bwMode="auto">
          <a:xfrm>
            <a:off x="6737093" y="2874961"/>
            <a:ext cx="324775" cy="324775"/>
            <a:chOff x="0" y="0"/>
            <a:chExt cx="675" cy="675"/>
          </a:xfrm>
          <a:solidFill>
            <a:srgbClr val="93171A"/>
          </a:solidFill>
        </p:grpSpPr>
        <p:sp>
          <p:nvSpPr>
            <p:cNvPr id="74"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5"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6</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pic>
        <p:nvPicPr>
          <p:cNvPr id="78" name="Picture 77" descr="2.jpg"/>
          <p:cNvPicPr>
            <a:picLocks noChangeAspect="1"/>
          </p:cNvPicPr>
          <p:nvPr/>
        </p:nvPicPr>
        <p:blipFill>
          <a:blip r:embed="rId10"/>
          <a:stretch>
            <a:fillRect/>
          </a:stretch>
        </p:blipFill>
        <p:spPr>
          <a:xfrm>
            <a:off x="3391359" y="3822486"/>
            <a:ext cx="911969" cy="546359"/>
          </a:xfrm>
          <a:prstGeom prst="rect">
            <a:avLst/>
          </a:prstGeom>
        </p:spPr>
      </p:pic>
      <p:grpSp>
        <p:nvGrpSpPr>
          <p:cNvPr id="79" name="Group 26"/>
          <p:cNvGrpSpPr>
            <a:grpSpLocks/>
          </p:cNvGrpSpPr>
          <p:nvPr/>
        </p:nvGrpSpPr>
        <p:grpSpPr bwMode="auto">
          <a:xfrm>
            <a:off x="3827366" y="3789909"/>
            <a:ext cx="2008844" cy="869746"/>
            <a:chOff x="0" y="-190"/>
            <a:chExt cx="3372" cy="1461"/>
          </a:xfrm>
        </p:grpSpPr>
        <p:sp>
          <p:nvSpPr>
            <p:cNvPr id="80" name="Rectangle 27"/>
            <p:cNvSpPr>
              <a:spLocks/>
            </p:cNvSpPr>
            <p:nvPr/>
          </p:nvSpPr>
          <p:spPr bwMode="auto">
            <a:xfrm>
              <a:off x="956" y="-190"/>
              <a:ext cx="2416" cy="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000" dirty="0" smtClean="0">
                  <a:latin typeface="Arial" pitchFamily="34" charset="0"/>
                  <a:cs typeface="Arial" pitchFamily="34" charset="0"/>
                </a:rPr>
                <a:t>Polishing work like France polish, Melamine, P.U. &amp; Masters in Lamination.</a:t>
              </a:r>
              <a:endParaRPr lang="en-US" sz="1000" dirty="0">
                <a:solidFill>
                  <a:srgbClr val="323232"/>
                </a:solidFill>
                <a:latin typeface="Arial" pitchFamily="34" charset="0"/>
                <a:ea typeface="ＭＳ Ｐゴシック" charset="0"/>
                <a:cs typeface="Arial" pitchFamily="34" charset="0"/>
                <a:sym typeface="Raleway Light" charset="0"/>
              </a:endParaRPr>
            </a:p>
          </p:txBody>
        </p:sp>
        <p:sp>
          <p:nvSpPr>
            <p:cNvPr id="81" name="Line 28"/>
            <p:cNvSpPr>
              <a:spLocks noChangeShapeType="1"/>
            </p:cNvSpPr>
            <p:nvPr/>
          </p:nvSpPr>
          <p:spPr bwMode="auto">
            <a:xfrm>
              <a:off x="0" y="1271"/>
              <a:ext cx="3216" cy="0"/>
            </a:xfrm>
            <a:prstGeom prst="line">
              <a:avLst/>
            </a:prstGeom>
            <a:noFill/>
            <a:ln w="12700" cap="flat">
              <a:solidFill>
                <a:schemeClr val="accent6">
                  <a:lumMod val="20000"/>
                  <a:lumOff val="80000"/>
                </a:schemeClr>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grpSp>
      <p:grpSp>
        <p:nvGrpSpPr>
          <p:cNvPr id="82" name="Group 33"/>
          <p:cNvGrpSpPr>
            <a:grpSpLocks/>
          </p:cNvGrpSpPr>
          <p:nvPr/>
        </p:nvGrpSpPr>
        <p:grpSpPr bwMode="auto">
          <a:xfrm>
            <a:off x="4028837" y="3718340"/>
            <a:ext cx="324775" cy="324775"/>
            <a:chOff x="0" y="0"/>
            <a:chExt cx="675" cy="675"/>
          </a:xfrm>
          <a:solidFill>
            <a:srgbClr val="93171A"/>
          </a:solidFill>
        </p:grpSpPr>
        <p:sp>
          <p:nvSpPr>
            <p:cNvPr id="83" name="Oval 34"/>
            <p:cNvSpPr>
              <a:spLocks/>
            </p:cNvSpPr>
            <p:nvPr/>
          </p:nvSpPr>
          <p:spPr bwMode="auto">
            <a:xfrm>
              <a:off x="0" y="0"/>
              <a:ext cx="675" cy="675"/>
            </a:xfrm>
            <a:prstGeom prst="ellipse">
              <a:avLst/>
            </a:pr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4" name="Rectangle 35"/>
            <p:cNvSpPr>
              <a:spLocks/>
            </p:cNvSpPr>
            <p:nvPr/>
          </p:nvSpPr>
          <p:spPr bwMode="auto">
            <a:xfrm>
              <a:off x="176" y="40"/>
              <a:ext cx="320" cy="53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smtClean="0">
                  <a:solidFill>
                    <a:schemeClr val="bg1"/>
                  </a:solidFill>
                  <a:latin typeface="Arial" pitchFamily="34" charset="0"/>
                  <a:ea typeface="ＭＳ Ｐゴシック" charset="0"/>
                  <a:cs typeface="Arial" pitchFamily="34" charset="0"/>
                  <a:sym typeface="Raleway SemiBold" charset="0"/>
                </a:rPr>
                <a:t>7</a:t>
              </a:r>
              <a:endParaRPr lang="en-US" sz="1600" dirty="0">
                <a:solidFill>
                  <a:schemeClr val="bg1"/>
                </a:solidFill>
                <a:latin typeface="Arial" pitchFamily="34" charset="0"/>
                <a:ea typeface="ＭＳ Ｐゴシック" charset="0"/>
                <a:cs typeface="Arial" pitchFamily="34" charset="0"/>
                <a:sym typeface="Raleway SemiBold"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10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4*#ppt_w"/>
                                          </p:val>
                                        </p:tav>
                                        <p:tav tm="100000">
                                          <p:val>
                                            <p:strVal val="#ppt_w"/>
                                          </p:val>
                                        </p:tav>
                                      </p:tavLst>
                                    </p:anim>
                                    <p:anim calcmode="lin" valueType="num">
                                      <p:cBhvr>
                                        <p:cTn id="8" dur="500" fill="hold"/>
                                        <p:tgtEl>
                                          <p:spTgt spid="1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000"/>
                                        <p:tgtEl>
                                          <p:spTgt spid="39"/>
                                        </p:tgtEl>
                                      </p:cBhvr>
                                    </p:animEffect>
                                  </p:childTnLst>
                                </p:cTn>
                              </p:par>
                            </p:childTnLst>
                          </p:cTn>
                        </p:par>
                        <p:par>
                          <p:cTn id="13" fill="hold">
                            <p:stCondLst>
                              <p:cond delay="2500"/>
                            </p:stCondLst>
                            <p:childTnLst>
                              <p:par>
                                <p:cTn id="14" presetID="12" presetClass="entr" presetSubtype="4"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slide(fromBottom)">
                                      <p:cBhvr>
                                        <p:cTn id="16" dur="500"/>
                                        <p:tgtEl>
                                          <p:spTgt spid="40"/>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000"/>
                                        <p:tgtEl>
                                          <p:spTgt spid="12"/>
                                        </p:tgtEl>
                                      </p:cBhvr>
                                    </p:animEffect>
                                  </p:childTnLst>
                                </p:cTn>
                              </p:par>
                            </p:childTnLst>
                          </p:cTn>
                        </p:par>
                        <p:par>
                          <p:cTn id="21" fill="hold">
                            <p:stCondLst>
                              <p:cond delay="5000"/>
                            </p:stCondLst>
                            <p:childTnLst>
                              <p:par>
                                <p:cTn id="22" presetID="10" presetClass="entr" presetSubtype="0"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5500"/>
                            </p:stCondLst>
                            <p:childTnLst>
                              <p:par>
                                <p:cTn id="26" presetID="2" presetClass="entr" presetSubtype="1"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par>
                          <p:cTn id="30" fill="hold">
                            <p:stCondLst>
                              <p:cond delay="6000"/>
                            </p:stCondLst>
                            <p:childTnLst>
                              <p:par>
                                <p:cTn id="31" presetID="23" presetClass="entr" presetSubtype="16"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childTnLst>
                          </p:cTn>
                        </p:par>
                        <p:par>
                          <p:cTn id="35" fill="hold">
                            <p:stCondLst>
                              <p:cond delay="6500"/>
                            </p:stCondLst>
                            <p:childTnLst>
                              <p:par>
                                <p:cTn id="36" presetID="10"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7000"/>
                            </p:stCondLst>
                            <p:childTnLst>
                              <p:par>
                                <p:cTn id="40" presetID="2" presetClass="entr" presetSubtype="1"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0-#ppt_h/2"/>
                                          </p:val>
                                        </p:tav>
                                        <p:tav tm="100000">
                                          <p:val>
                                            <p:strVal val="#ppt_y"/>
                                          </p:val>
                                        </p:tav>
                                      </p:tavLst>
                                    </p:anim>
                                  </p:childTnLst>
                                </p:cTn>
                              </p:par>
                            </p:childTnLst>
                          </p:cTn>
                        </p:par>
                        <p:par>
                          <p:cTn id="44" fill="hold">
                            <p:stCondLst>
                              <p:cond delay="7500"/>
                            </p:stCondLst>
                            <p:childTnLst>
                              <p:par>
                                <p:cTn id="45" presetID="23" presetClass="entr" presetSubtype="16"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cTn>
                              </p:par>
                            </p:childTnLst>
                          </p:cTn>
                        </p:par>
                        <p:par>
                          <p:cTn id="49" fill="hold">
                            <p:stCondLst>
                              <p:cond delay="8000"/>
                            </p:stCondLst>
                            <p:childTnLst>
                              <p:par>
                                <p:cTn id="50" presetID="10"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8500"/>
                            </p:stCondLst>
                            <p:childTnLst>
                              <p:par>
                                <p:cTn id="54" presetID="2" presetClass="entr" presetSubtype="1"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additive="base">
                                        <p:cTn id="56" dur="500" fill="hold"/>
                                        <p:tgtEl>
                                          <p:spTgt spid="49"/>
                                        </p:tgtEl>
                                        <p:attrNameLst>
                                          <p:attrName>ppt_x</p:attrName>
                                        </p:attrNameLst>
                                      </p:cBhvr>
                                      <p:tavLst>
                                        <p:tav tm="0">
                                          <p:val>
                                            <p:strVal val="#ppt_x"/>
                                          </p:val>
                                        </p:tav>
                                        <p:tav tm="100000">
                                          <p:val>
                                            <p:strVal val="#ppt_x"/>
                                          </p:val>
                                        </p:tav>
                                      </p:tavLst>
                                    </p:anim>
                                    <p:anim calcmode="lin" valueType="num">
                                      <p:cBhvr additive="base">
                                        <p:cTn id="57" dur="500" fill="hold"/>
                                        <p:tgtEl>
                                          <p:spTgt spid="49"/>
                                        </p:tgtEl>
                                        <p:attrNameLst>
                                          <p:attrName>ppt_y</p:attrName>
                                        </p:attrNameLst>
                                      </p:cBhvr>
                                      <p:tavLst>
                                        <p:tav tm="0">
                                          <p:val>
                                            <p:strVal val="0-#ppt_h/2"/>
                                          </p:val>
                                        </p:tav>
                                        <p:tav tm="100000">
                                          <p:val>
                                            <p:strVal val="#ppt_y"/>
                                          </p:val>
                                        </p:tav>
                                      </p:tavLst>
                                    </p:anim>
                                  </p:childTnLst>
                                </p:cTn>
                              </p:par>
                            </p:childTnLst>
                          </p:cTn>
                        </p:par>
                        <p:par>
                          <p:cTn id="58" fill="hold">
                            <p:stCondLst>
                              <p:cond delay="9000"/>
                            </p:stCondLst>
                            <p:childTnLst>
                              <p:par>
                                <p:cTn id="59" presetID="23" presetClass="entr" presetSubtype="16"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childTnLst>
                                </p:cTn>
                              </p:par>
                            </p:childTnLst>
                          </p:cTn>
                        </p:par>
                        <p:par>
                          <p:cTn id="63" fill="hold">
                            <p:stCondLst>
                              <p:cond delay="9500"/>
                            </p:stCondLst>
                            <p:childTnLst>
                              <p:par>
                                <p:cTn id="64" presetID="10" presetClass="entr" presetSubtype="0" fill="hold"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childTnLst>
                          </p:cTn>
                        </p:par>
                        <p:par>
                          <p:cTn id="67" fill="hold">
                            <p:stCondLst>
                              <p:cond delay="10000"/>
                            </p:stCondLst>
                            <p:childTnLst>
                              <p:par>
                                <p:cTn id="68" presetID="2" presetClass="entr" presetSubtype="1"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fill="hold"/>
                                        <p:tgtEl>
                                          <p:spTgt spid="57"/>
                                        </p:tgtEl>
                                        <p:attrNameLst>
                                          <p:attrName>ppt_x</p:attrName>
                                        </p:attrNameLst>
                                      </p:cBhvr>
                                      <p:tavLst>
                                        <p:tav tm="0">
                                          <p:val>
                                            <p:strVal val="#ppt_x"/>
                                          </p:val>
                                        </p:tav>
                                        <p:tav tm="100000">
                                          <p:val>
                                            <p:strVal val="#ppt_x"/>
                                          </p:val>
                                        </p:tav>
                                      </p:tavLst>
                                    </p:anim>
                                    <p:anim calcmode="lin" valueType="num">
                                      <p:cBhvr additive="base">
                                        <p:cTn id="71" dur="500" fill="hold"/>
                                        <p:tgtEl>
                                          <p:spTgt spid="57"/>
                                        </p:tgtEl>
                                        <p:attrNameLst>
                                          <p:attrName>ppt_y</p:attrName>
                                        </p:attrNameLst>
                                      </p:cBhvr>
                                      <p:tavLst>
                                        <p:tav tm="0">
                                          <p:val>
                                            <p:strVal val="0-#ppt_h/2"/>
                                          </p:val>
                                        </p:tav>
                                        <p:tav tm="100000">
                                          <p:val>
                                            <p:strVal val="#ppt_y"/>
                                          </p:val>
                                        </p:tav>
                                      </p:tavLst>
                                    </p:anim>
                                  </p:childTnLst>
                                </p:cTn>
                              </p:par>
                            </p:childTnLst>
                          </p:cTn>
                        </p:par>
                        <p:par>
                          <p:cTn id="72" fill="hold">
                            <p:stCondLst>
                              <p:cond delay="10500"/>
                            </p:stCondLst>
                            <p:childTnLst>
                              <p:par>
                                <p:cTn id="73" presetID="23" presetClass="entr" presetSubtype="16" fill="hold" nodeType="after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p:cTn id="75" dur="500" fill="hold"/>
                                        <p:tgtEl>
                                          <p:spTgt spid="54"/>
                                        </p:tgtEl>
                                        <p:attrNameLst>
                                          <p:attrName>ppt_w</p:attrName>
                                        </p:attrNameLst>
                                      </p:cBhvr>
                                      <p:tavLst>
                                        <p:tav tm="0">
                                          <p:val>
                                            <p:fltVal val="0"/>
                                          </p:val>
                                        </p:tav>
                                        <p:tav tm="100000">
                                          <p:val>
                                            <p:strVal val="#ppt_w"/>
                                          </p:val>
                                        </p:tav>
                                      </p:tavLst>
                                    </p:anim>
                                    <p:anim calcmode="lin" valueType="num">
                                      <p:cBhvr>
                                        <p:cTn id="76" dur="500" fill="hold"/>
                                        <p:tgtEl>
                                          <p:spTgt spid="54"/>
                                        </p:tgtEl>
                                        <p:attrNameLst>
                                          <p:attrName>ppt_h</p:attrName>
                                        </p:attrNameLst>
                                      </p:cBhvr>
                                      <p:tavLst>
                                        <p:tav tm="0">
                                          <p:val>
                                            <p:fltVal val="0"/>
                                          </p:val>
                                        </p:tav>
                                        <p:tav tm="100000">
                                          <p:val>
                                            <p:strVal val="#ppt_h"/>
                                          </p:val>
                                        </p:tav>
                                      </p:tavLst>
                                    </p:anim>
                                  </p:childTnLst>
                                </p:cTn>
                              </p:par>
                            </p:childTnLst>
                          </p:cTn>
                        </p:par>
                        <p:par>
                          <p:cTn id="77" fill="hold">
                            <p:stCondLst>
                              <p:cond delay="11000"/>
                            </p:stCondLst>
                            <p:childTnLst>
                              <p:par>
                                <p:cTn id="78" presetID="10" presetClass="entr" presetSubtype="0" fill="hold" nodeType="after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par>
                          <p:cTn id="81" fill="hold">
                            <p:stCondLst>
                              <p:cond delay="11500"/>
                            </p:stCondLst>
                            <p:childTnLst>
                              <p:par>
                                <p:cTn id="82" presetID="2" presetClass="entr" presetSubtype="1" fill="hold" nodeType="after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ppt_x"/>
                                          </p:val>
                                        </p:tav>
                                        <p:tav tm="100000">
                                          <p:val>
                                            <p:strVal val="#ppt_x"/>
                                          </p:val>
                                        </p:tav>
                                      </p:tavLst>
                                    </p:anim>
                                    <p:anim calcmode="lin" valueType="num">
                                      <p:cBhvr additive="base">
                                        <p:cTn id="85" dur="500" fill="hold"/>
                                        <p:tgtEl>
                                          <p:spTgt spid="65"/>
                                        </p:tgtEl>
                                        <p:attrNameLst>
                                          <p:attrName>ppt_y</p:attrName>
                                        </p:attrNameLst>
                                      </p:cBhvr>
                                      <p:tavLst>
                                        <p:tav tm="0">
                                          <p:val>
                                            <p:strVal val="0-#ppt_h/2"/>
                                          </p:val>
                                        </p:tav>
                                        <p:tav tm="100000">
                                          <p:val>
                                            <p:strVal val="#ppt_y"/>
                                          </p:val>
                                        </p:tav>
                                      </p:tavLst>
                                    </p:anim>
                                  </p:childTnLst>
                                </p:cTn>
                              </p:par>
                            </p:childTnLst>
                          </p:cTn>
                        </p:par>
                        <p:par>
                          <p:cTn id="86" fill="hold">
                            <p:stCondLst>
                              <p:cond delay="12000"/>
                            </p:stCondLst>
                            <p:childTnLst>
                              <p:par>
                                <p:cTn id="87" presetID="23" presetClass="entr" presetSubtype="16" fill="hold" nodeType="afterEffect">
                                  <p:stCondLst>
                                    <p:cond delay="0"/>
                                  </p:stCondLst>
                                  <p:childTnLst>
                                    <p:set>
                                      <p:cBhvr>
                                        <p:cTn id="88" dur="1" fill="hold">
                                          <p:stCondLst>
                                            <p:cond delay="0"/>
                                          </p:stCondLst>
                                        </p:cTn>
                                        <p:tgtEl>
                                          <p:spTgt spid="62"/>
                                        </p:tgtEl>
                                        <p:attrNameLst>
                                          <p:attrName>style.visibility</p:attrName>
                                        </p:attrNameLst>
                                      </p:cBhvr>
                                      <p:to>
                                        <p:strVal val="visible"/>
                                      </p:to>
                                    </p:set>
                                    <p:anim calcmode="lin" valueType="num">
                                      <p:cBhvr>
                                        <p:cTn id="89" dur="500" fill="hold"/>
                                        <p:tgtEl>
                                          <p:spTgt spid="62"/>
                                        </p:tgtEl>
                                        <p:attrNameLst>
                                          <p:attrName>ppt_w</p:attrName>
                                        </p:attrNameLst>
                                      </p:cBhvr>
                                      <p:tavLst>
                                        <p:tav tm="0">
                                          <p:val>
                                            <p:fltVal val="0"/>
                                          </p:val>
                                        </p:tav>
                                        <p:tav tm="100000">
                                          <p:val>
                                            <p:strVal val="#ppt_w"/>
                                          </p:val>
                                        </p:tav>
                                      </p:tavLst>
                                    </p:anim>
                                    <p:anim calcmode="lin" valueType="num">
                                      <p:cBhvr>
                                        <p:cTn id="90" dur="500" fill="hold"/>
                                        <p:tgtEl>
                                          <p:spTgt spid="62"/>
                                        </p:tgtEl>
                                        <p:attrNameLst>
                                          <p:attrName>ppt_h</p:attrName>
                                        </p:attrNameLst>
                                      </p:cBhvr>
                                      <p:tavLst>
                                        <p:tav tm="0">
                                          <p:val>
                                            <p:fltVal val="0"/>
                                          </p:val>
                                        </p:tav>
                                        <p:tav tm="100000">
                                          <p:val>
                                            <p:strVal val="#ppt_h"/>
                                          </p:val>
                                        </p:tav>
                                      </p:tavLst>
                                    </p:anim>
                                  </p:childTnLst>
                                </p:cTn>
                              </p:par>
                            </p:childTnLst>
                          </p:cTn>
                        </p:par>
                        <p:par>
                          <p:cTn id="91" fill="hold">
                            <p:stCondLst>
                              <p:cond delay="12500"/>
                            </p:stCondLst>
                            <p:childTnLst>
                              <p:par>
                                <p:cTn id="92" presetID="10" presetClass="entr" presetSubtype="0" fill="hold"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childTnLst>
                          </p:cTn>
                        </p:par>
                        <p:par>
                          <p:cTn id="95" fill="hold">
                            <p:stCondLst>
                              <p:cond delay="13000"/>
                            </p:stCondLst>
                            <p:childTnLst>
                              <p:par>
                                <p:cTn id="96" presetID="2" presetClass="entr" presetSubtype="1" fill="hold" nodeType="afterEffect">
                                  <p:stCondLst>
                                    <p:cond delay="0"/>
                                  </p:stCondLst>
                                  <p:childTnLst>
                                    <p:set>
                                      <p:cBhvr>
                                        <p:cTn id="97" dur="1" fill="hold">
                                          <p:stCondLst>
                                            <p:cond delay="0"/>
                                          </p:stCondLst>
                                        </p:cTn>
                                        <p:tgtEl>
                                          <p:spTgt spid="73"/>
                                        </p:tgtEl>
                                        <p:attrNameLst>
                                          <p:attrName>style.visibility</p:attrName>
                                        </p:attrNameLst>
                                      </p:cBhvr>
                                      <p:to>
                                        <p:strVal val="visible"/>
                                      </p:to>
                                    </p:set>
                                    <p:anim calcmode="lin" valueType="num">
                                      <p:cBhvr additive="base">
                                        <p:cTn id="98" dur="500" fill="hold"/>
                                        <p:tgtEl>
                                          <p:spTgt spid="73"/>
                                        </p:tgtEl>
                                        <p:attrNameLst>
                                          <p:attrName>ppt_x</p:attrName>
                                        </p:attrNameLst>
                                      </p:cBhvr>
                                      <p:tavLst>
                                        <p:tav tm="0">
                                          <p:val>
                                            <p:strVal val="#ppt_x"/>
                                          </p:val>
                                        </p:tav>
                                        <p:tav tm="100000">
                                          <p:val>
                                            <p:strVal val="#ppt_x"/>
                                          </p:val>
                                        </p:tav>
                                      </p:tavLst>
                                    </p:anim>
                                    <p:anim calcmode="lin" valueType="num">
                                      <p:cBhvr additive="base">
                                        <p:cTn id="99" dur="500" fill="hold"/>
                                        <p:tgtEl>
                                          <p:spTgt spid="73"/>
                                        </p:tgtEl>
                                        <p:attrNameLst>
                                          <p:attrName>ppt_y</p:attrName>
                                        </p:attrNameLst>
                                      </p:cBhvr>
                                      <p:tavLst>
                                        <p:tav tm="0">
                                          <p:val>
                                            <p:strVal val="0-#ppt_h/2"/>
                                          </p:val>
                                        </p:tav>
                                        <p:tav tm="100000">
                                          <p:val>
                                            <p:strVal val="#ppt_y"/>
                                          </p:val>
                                        </p:tav>
                                      </p:tavLst>
                                    </p:anim>
                                  </p:childTnLst>
                                </p:cTn>
                              </p:par>
                            </p:childTnLst>
                          </p:cTn>
                        </p:par>
                        <p:par>
                          <p:cTn id="100" fill="hold">
                            <p:stCondLst>
                              <p:cond delay="13500"/>
                            </p:stCondLst>
                            <p:childTnLst>
                              <p:par>
                                <p:cTn id="101" presetID="23" presetClass="entr" presetSubtype="16" fill="hold" nodeType="afterEffect">
                                  <p:stCondLst>
                                    <p:cond delay="0"/>
                                  </p:stCondLst>
                                  <p:childTnLst>
                                    <p:set>
                                      <p:cBhvr>
                                        <p:cTn id="102" dur="1" fill="hold">
                                          <p:stCondLst>
                                            <p:cond delay="0"/>
                                          </p:stCondLst>
                                        </p:cTn>
                                        <p:tgtEl>
                                          <p:spTgt spid="70"/>
                                        </p:tgtEl>
                                        <p:attrNameLst>
                                          <p:attrName>style.visibility</p:attrName>
                                        </p:attrNameLst>
                                      </p:cBhvr>
                                      <p:to>
                                        <p:strVal val="visible"/>
                                      </p:to>
                                    </p:set>
                                    <p:anim calcmode="lin" valueType="num">
                                      <p:cBhvr>
                                        <p:cTn id="103" dur="500" fill="hold"/>
                                        <p:tgtEl>
                                          <p:spTgt spid="70"/>
                                        </p:tgtEl>
                                        <p:attrNameLst>
                                          <p:attrName>ppt_w</p:attrName>
                                        </p:attrNameLst>
                                      </p:cBhvr>
                                      <p:tavLst>
                                        <p:tav tm="0">
                                          <p:val>
                                            <p:fltVal val="0"/>
                                          </p:val>
                                        </p:tav>
                                        <p:tav tm="100000">
                                          <p:val>
                                            <p:strVal val="#ppt_w"/>
                                          </p:val>
                                        </p:tav>
                                      </p:tavLst>
                                    </p:anim>
                                    <p:anim calcmode="lin" valueType="num">
                                      <p:cBhvr>
                                        <p:cTn id="104" dur="500" fill="hold"/>
                                        <p:tgtEl>
                                          <p:spTgt spid="70"/>
                                        </p:tgtEl>
                                        <p:attrNameLst>
                                          <p:attrName>ppt_h</p:attrName>
                                        </p:attrNameLst>
                                      </p:cBhvr>
                                      <p:tavLst>
                                        <p:tav tm="0">
                                          <p:val>
                                            <p:fltVal val="0"/>
                                          </p:val>
                                        </p:tav>
                                        <p:tav tm="100000">
                                          <p:val>
                                            <p:strVal val="#ppt_h"/>
                                          </p:val>
                                        </p:tav>
                                      </p:tavLst>
                                    </p:anim>
                                  </p:childTnLst>
                                </p:cTn>
                              </p:par>
                            </p:childTnLst>
                          </p:cTn>
                        </p:par>
                        <p:par>
                          <p:cTn id="105" fill="hold">
                            <p:stCondLst>
                              <p:cond delay="14000"/>
                            </p:stCondLst>
                            <p:childTnLst>
                              <p:par>
                                <p:cTn id="106" presetID="10" presetClass="entr" presetSubtype="0" fill="hold" nodeType="afterEffect">
                                  <p:stCondLst>
                                    <p:cond delay="0"/>
                                  </p:stCondLst>
                                  <p:childTnLst>
                                    <p:set>
                                      <p:cBhvr>
                                        <p:cTn id="107" dur="1" fill="hold">
                                          <p:stCondLst>
                                            <p:cond delay="0"/>
                                          </p:stCondLst>
                                        </p:cTn>
                                        <p:tgtEl>
                                          <p:spTgt spid="78"/>
                                        </p:tgtEl>
                                        <p:attrNameLst>
                                          <p:attrName>style.visibility</p:attrName>
                                        </p:attrNameLst>
                                      </p:cBhvr>
                                      <p:to>
                                        <p:strVal val="visible"/>
                                      </p:to>
                                    </p:set>
                                    <p:animEffect transition="in" filter="fade">
                                      <p:cBhvr>
                                        <p:cTn id="108" dur="500"/>
                                        <p:tgtEl>
                                          <p:spTgt spid="78"/>
                                        </p:tgtEl>
                                      </p:cBhvr>
                                    </p:animEffect>
                                  </p:childTnLst>
                                </p:cTn>
                              </p:par>
                            </p:childTnLst>
                          </p:cTn>
                        </p:par>
                        <p:par>
                          <p:cTn id="109" fill="hold">
                            <p:stCondLst>
                              <p:cond delay="14500"/>
                            </p:stCondLst>
                            <p:childTnLst>
                              <p:par>
                                <p:cTn id="110" presetID="2" presetClass="entr" presetSubtype="1" fill="hold" nodeType="afterEffect">
                                  <p:stCondLst>
                                    <p:cond delay="0"/>
                                  </p:stCondLst>
                                  <p:childTnLst>
                                    <p:set>
                                      <p:cBhvr>
                                        <p:cTn id="111" dur="1" fill="hold">
                                          <p:stCondLst>
                                            <p:cond delay="0"/>
                                          </p:stCondLst>
                                        </p:cTn>
                                        <p:tgtEl>
                                          <p:spTgt spid="82"/>
                                        </p:tgtEl>
                                        <p:attrNameLst>
                                          <p:attrName>style.visibility</p:attrName>
                                        </p:attrNameLst>
                                      </p:cBhvr>
                                      <p:to>
                                        <p:strVal val="visible"/>
                                      </p:to>
                                    </p:set>
                                    <p:anim calcmode="lin" valueType="num">
                                      <p:cBhvr additive="base">
                                        <p:cTn id="112" dur="500" fill="hold"/>
                                        <p:tgtEl>
                                          <p:spTgt spid="82"/>
                                        </p:tgtEl>
                                        <p:attrNameLst>
                                          <p:attrName>ppt_x</p:attrName>
                                        </p:attrNameLst>
                                      </p:cBhvr>
                                      <p:tavLst>
                                        <p:tav tm="0">
                                          <p:val>
                                            <p:strVal val="#ppt_x"/>
                                          </p:val>
                                        </p:tav>
                                        <p:tav tm="100000">
                                          <p:val>
                                            <p:strVal val="#ppt_x"/>
                                          </p:val>
                                        </p:tav>
                                      </p:tavLst>
                                    </p:anim>
                                    <p:anim calcmode="lin" valueType="num">
                                      <p:cBhvr additive="base">
                                        <p:cTn id="113" dur="500" fill="hold"/>
                                        <p:tgtEl>
                                          <p:spTgt spid="82"/>
                                        </p:tgtEl>
                                        <p:attrNameLst>
                                          <p:attrName>ppt_y</p:attrName>
                                        </p:attrNameLst>
                                      </p:cBhvr>
                                      <p:tavLst>
                                        <p:tav tm="0">
                                          <p:val>
                                            <p:strVal val="0-#ppt_h/2"/>
                                          </p:val>
                                        </p:tav>
                                        <p:tav tm="100000">
                                          <p:val>
                                            <p:strVal val="#ppt_y"/>
                                          </p:val>
                                        </p:tav>
                                      </p:tavLst>
                                    </p:anim>
                                  </p:childTnLst>
                                </p:cTn>
                              </p:par>
                            </p:childTnLst>
                          </p:cTn>
                        </p:par>
                        <p:par>
                          <p:cTn id="114" fill="hold">
                            <p:stCondLst>
                              <p:cond delay="15000"/>
                            </p:stCondLst>
                            <p:childTnLst>
                              <p:par>
                                <p:cTn id="115" presetID="23" presetClass="entr" presetSubtype="16" fill="hold" nodeType="afterEffect">
                                  <p:stCondLst>
                                    <p:cond delay="0"/>
                                  </p:stCondLst>
                                  <p:childTnLst>
                                    <p:set>
                                      <p:cBhvr>
                                        <p:cTn id="116" dur="1" fill="hold">
                                          <p:stCondLst>
                                            <p:cond delay="0"/>
                                          </p:stCondLst>
                                        </p:cTn>
                                        <p:tgtEl>
                                          <p:spTgt spid="79"/>
                                        </p:tgtEl>
                                        <p:attrNameLst>
                                          <p:attrName>style.visibility</p:attrName>
                                        </p:attrNameLst>
                                      </p:cBhvr>
                                      <p:to>
                                        <p:strVal val="visible"/>
                                      </p:to>
                                    </p:set>
                                    <p:anim calcmode="lin" valueType="num">
                                      <p:cBhvr>
                                        <p:cTn id="117" dur="500" fill="hold"/>
                                        <p:tgtEl>
                                          <p:spTgt spid="79"/>
                                        </p:tgtEl>
                                        <p:attrNameLst>
                                          <p:attrName>ppt_w</p:attrName>
                                        </p:attrNameLst>
                                      </p:cBhvr>
                                      <p:tavLst>
                                        <p:tav tm="0">
                                          <p:val>
                                            <p:fltVal val="0"/>
                                          </p:val>
                                        </p:tav>
                                        <p:tav tm="100000">
                                          <p:val>
                                            <p:strVal val="#ppt_w"/>
                                          </p:val>
                                        </p:tav>
                                      </p:tavLst>
                                    </p:anim>
                                    <p:anim calcmode="lin" valueType="num">
                                      <p:cBhvr>
                                        <p:cTn id="118" dur="500" fill="hold"/>
                                        <p:tgtEl>
                                          <p:spTgt spid="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0" grpId="0" animBg="1"/>
      <p:bldP spid="1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3538076"/>
        </p:xfrm>
        <a:graphic>
          <a:graphicData uri="http://schemas.openxmlformats.org/drawingml/2006/table">
            <a:tbl>
              <a:tblPr firstRow="1" bandRow="1">
                <a:tableStyleId>{21E4AEA4-8DFA-4A89-87EB-49C32662AFE0}</a:tableStyleId>
              </a:tblPr>
              <a:tblGrid>
                <a:gridCol w="1786913"/>
                <a:gridCol w="2548913"/>
                <a:gridCol w="1395306"/>
                <a:gridCol w="2108235"/>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840914">
                <a:tc>
                  <a:txBody>
                    <a:bodyPr/>
                    <a:lstStyle/>
                    <a:p>
                      <a:r>
                        <a:rPr lang="en-US" sz="900" dirty="0" smtClean="0">
                          <a:latin typeface="Arial" pitchFamily="34" charset="0"/>
                          <a:cs typeface="Arial" pitchFamily="34" charset="0"/>
                        </a:rPr>
                        <a:t>Citrus Hotels, Pune</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en-US" sz="900" kern="1200" baseline="0" dirty="0" smtClean="0">
                          <a:solidFill>
                            <a:schemeClr val="dk1"/>
                          </a:solidFill>
                          <a:latin typeface="Arial" pitchFamily="34" charset="0"/>
                          <a:ea typeface="+mn-ea"/>
                          <a:cs typeface="Arial" pitchFamily="34" charset="0"/>
                        </a:rPr>
                        <a:t>Guest Rooms &amp; Toilets</a:t>
                      </a:r>
                      <a:br>
                        <a:rPr lang="en-US" sz="900" kern="1200" baseline="0" dirty="0" smtClean="0">
                          <a:solidFill>
                            <a:schemeClr val="dk1"/>
                          </a:solidFill>
                          <a:latin typeface="Arial" pitchFamily="34" charset="0"/>
                          <a:ea typeface="+mn-ea"/>
                          <a:cs typeface="Arial" pitchFamily="34" charset="0"/>
                        </a:rPr>
                      </a:br>
                      <a:r>
                        <a:rPr lang="en-US" sz="900" kern="1200" baseline="0" dirty="0" smtClean="0">
                          <a:solidFill>
                            <a:schemeClr val="dk1"/>
                          </a:solidFill>
                          <a:latin typeface="Arial" pitchFamily="34" charset="0"/>
                          <a:ea typeface="+mn-ea"/>
                          <a:cs typeface="Arial" pitchFamily="34" charset="0"/>
                        </a:rPr>
                        <a:t/>
                      </a:r>
                      <a:br>
                        <a:rPr lang="en-US" sz="900" kern="1200" baseline="0" dirty="0" smtClean="0">
                          <a:solidFill>
                            <a:schemeClr val="dk1"/>
                          </a:solidFill>
                          <a:latin typeface="Arial" pitchFamily="34" charset="0"/>
                          <a:ea typeface="+mn-ea"/>
                          <a:cs typeface="Arial" pitchFamily="34" charset="0"/>
                        </a:rPr>
                      </a:br>
                      <a:r>
                        <a:rPr lang="en-US" sz="900" kern="1200" baseline="0" dirty="0" smtClean="0">
                          <a:solidFill>
                            <a:schemeClr val="dk1"/>
                          </a:solidFill>
                          <a:latin typeface="Arial" pitchFamily="34" charset="0"/>
                          <a:ea typeface="+mn-ea"/>
                          <a:cs typeface="Arial" pitchFamily="34" charset="0"/>
                        </a:rPr>
                        <a:t>Restaurant / central kitchen &amp; conference hall</a:t>
                      </a:r>
                      <a:br>
                        <a:rPr lang="en-US" sz="900" kern="1200" baseline="0" dirty="0" smtClean="0">
                          <a:solidFill>
                            <a:schemeClr val="dk1"/>
                          </a:solidFill>
                          <a:latin typeface="Arial" pitchFamily="34" charset="0"/>
                          <a:ea typeface="+mn-ea"/>
                          <a:cs typeface="Arial" pitchFamily="34" charset="0"/>
                        </a:rPr>
                      </a:br>
                      <a:r>
                        <a:rPr lang="en-US" sz="900" kern="1200" baseline="0" dirty="0" smtClean="0">
                          <a:solidFill>
                            <a:schemeClr val="dk1"/>
                          </a:solidFill>
                          <a:latin typeface="Arial" pitchFamily="34" charset="0"/>
                          <a:ea typeface="+mn-ea"/>
                          <a:cs typeface="Arial" pitchFamily="34" charset="0"/>
                        </a:rPr>
                        <a:t/>
                      </a:r>
                      <a:br>
                        <a:rPr lang="en-US" sz="900" kern="1200" baseline="0" dirty="0" smtClean="0">
                          <a:solidFill>
                            <a:schemeClr val="dk1"/>
                          </a:solidFill>
                          <a:latin typeface="Arial" pitchFamily="34" charset="0"/>
                          <a:ea typeface="+mn-ea"/>
                          <a:cs typeface="Arial" pitchFamily="34" charset="0"/>
                        </a:rPr>
                      </a:br>
                      <a:r>
                        <a:rPr lang="en-US" sz="900" kern="1200" baseline="0" dirty="0" smtClean="0">
                          <a:solidFill>
                            <a:schemeClr val="dk1"/>
                          </a:solidFill>
                          <a:latin typeface="Arial" pitchFamily="34" charset="0"/>
                          <a:ea typeface="+mn-ea"/>
                          <a:cs typeface="Arial" pitchFamily="34" charset="0"/>
                        </a:rPr>
                        <a:t>Banquet Hall and pre function Area Ground floor/ Terrace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fr-FR" sz="900" dirty="0" smtClean="0">
                          <a:latin typeface="Arial" pitchFamily="34" charset="0"/>
                          <a:cs typeface="Arial" pitchFamily="34" charset="0"/>
                        </a:rPr>
                        <a:t>145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78 lacs</a:t>
                      </a:r>
                      <a:br>
                        <a:rPr lang="fr-FR" sz="900" dirty="0" smtClean="0">
                          <a:latin typeface="Arial" pitchFamily="34" charset="0"/>
                          <a:cs typeface="Arial" pitchFamily="34" charset="0"/>
                        </a:rPr>
                      </a:br>
                      <a:r>
                        <a:rPr lang="fr-FR" sz="900" dirty="0" smtClean="0">
                          <a:latin typeface="Arial" pitchFamily="34" charset="0"/>
                          <a:cs typeface="Arial" pitchFamily="34" charset="0"/>
                        </a:rPr>
                        <a:t/>
                      </a:r>
                      <a:br>
                        <a:rPr lang="fr-FR" sz="900" dirty="0" smtClean="0">
                          <a:latin typeface="Arial" pitchFamily="34" charset="0"/>
                          <a:cs typeface="Arial" pitchFamily="34" charset="0"/>
                        </a:rPr>
                      </a:br>
                      <a:r>
                        <a:rPr lang="fr-FR" sz="900" dirty="0" smtClean="0">
                          <a:latin typeface="Arial" pitchFamily="34" charset="0"/>
                          <a:cs typeface="Arial" pitchFamily="34" charset="0"/>
                        </a:rPr>
                        <a:t>232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lang="en-US" sz="900" kern="1200" baseline="0" dirty="0" smtClean="0">
                          <a:solidFill>
                            <a:schemeClr val="dk1"/>
                          </a:solidFill>
                          <a:latin typeface="Arial" pitchFamily="34" charset="0"/>
                          <a:ea typeface="+mn-ea"/>
                          <a:cs typeface="Arial" pitchFamily="34" charset="0"/>
                        </a:rPr>
                        <a:t>M/S Designers Group, </a:t>
                      </a:r>
                      <a:r>
                        <a:rPr lang="en-US" sz="900" kern="1200" baseline="0" dirty="0" err="1" smtClean="0">
                          <a:solidFill>
                            <a:schemeClr val="dk1"/>
                          </a:solidFill>
                          <a:latin typeface="Arial" pitchFamily="34" charset="0"/>
                          <a:ea typeface="+mn-ea"/>
                          <a:cs typeface="Arial" pitchFamily="34" charset="0"/>
                        </a:rPr>
                        <a:t>Mahim</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r>
              <a:tr h="512323">
                <a:tc>
                  <a:txBody>
                    <a:bodyPr/>
                    <a:lstStyle/>
                    <a:p>
                      <a:r>
                        <a:rPr lang="en-US" sz="900" dirty="0" smtClean="0">
                          <a:latin typeface="Arial" pitchFamily="34" charset="0"/>
                          <a:cs typeface="Arial" pitchFamily="34" charset="0"/>
                        </a:rPr>
                        <a:t>Hotel Kenilworth Beach</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Guest Rooms &amp; Toilet Corridor</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Banquet Hall</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Coffee Shop &amp; Bar</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Health Club</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Discotheque &amp; Casino</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Lobby</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err="1" smtClean="0">
                          <a:latin typeface="Arial" pitchFamily="34" charset="0"/>
                          <a:cs typeface="Arial" pitchFamily="34" charset="0"/>
                        </a:rPr>
                        <a:t>Malika</a:t>
                      </a:r>
                      <a:r>
                        <a:rPr lang="en-US" sz="900" dirty="0" smtClean="0">
                          <a:latin typeface="Arial" pitchFamily="34" charset="0"/>
                          <a:cs typeface="Arial" pitchFamily="34" charset="0"/>
                        </a:rPr>
                        <a:t> Restaurant</a:t>
                      </a:r>
                      <a:br>
                        <a:rPr lang="en-US" sz="900" dirty="0" smtClean="0">
                          <a:latin typeface="Arial" pitchFamily="34" charset="0"/>
                          <a:cs typeface="Arial" pitchFamily="34" charset="0"/>
                        </a:rPr>
                      </a:b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Entrance Porch</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fr-FR" sz="900" dirty="0" smtClean="0">
                          <a:latin typeface="Arial" pitchFamily="34" charset="0"/>
                          <a:cs typeface="Arial" pitchFamily="34" charset="0"/>
                        </a:rPr>
                        <a:t>326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103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45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135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85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39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65 Lacs</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48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 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Mansion </a:t>
                      </a:r>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Bombay</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Prakash</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Mankar</a:t>
                      </a:r>
                      <a:r>
                        <a:rPr lang="en-US" sz="900" dirty="0" smtClean="0">
                          <a:latin typeface="Arial" pitchFamily="34" charset="0"/>
                          <a:cs typeface="Arial" pitchFamily="34" charset="0"/>
                        </a:rPr>
                        <a:t> &amp;</a:t>
                      </a:r>
                    </a:p>
                    <a:p>
                      <a:r>
                        <a:rPr lang="en-US" sz="900" dirty="0" smtClean="0">
                          <a:latin typeface="Arial" pitchFamily="34" charset="0"/>
                          <a:cs typeface="Arial" pitchFamily="34" charset="0"/>
                        </a:rPr>
                        <a:t>Associates Bombay</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T.I.D. Associates Pvt. Ltd.</a:t>
                      </a:r>
                    </a:p>
                    <a:p>
                      <a:r>
                        <a:rPr lang="en-US" sz="900" dirty="0" smtClean="0">
                          <a:latin typeface="Arial" pitchFamily="34" charset="0"/>
                          <a:cs typeface="Arial" pitchFamily="34" charset="0"/>
                        </a:rPr>
                        <a:t>22-B Mosque </a:t>
                      </a:r>
                      <a:r>
                        <a:rPr lang="en-US" sz="900" dirty="0" err="1" smtClean="0">
                          <a:latin typeface="Arial" pitchFamily="34" charset="0"/>
                          <a:cs typeface="Arial" pitchFamily="34" charset="0"/>
                        </a:rPr>
                        <a:t>Street,Singapore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Resort, </a:t>
                      </a:r>
                      <a:r>
                        <a:rPr lang="en-US" sz="900" dirty="0" err="1" smtClean="0">
                          <a:latin typeface="Arial" pitchFamily="34" charset="0"/>
                          <a:cs typeface="Arial" pitchFamily="34" charset="0"/>
                        </a:rPr>
                        <a:t>Utorda</a:t>
                      </a:r>
                      <a:r>
                        <a:rPr lang="en-US" sz="900" dirty="0" smtClean="0">
                          <a:latin typeface="Arial" pitchFamily="34" charset="0"/>
                          <a:cs typeface="Arial" pitchFamily="34" charset="0"/>
                        </a:rPr>
                        <a:t>, Goa</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Head office at </a:t>
                      </a:r>
                      <a:r>
                        <a:rPr lang="en-US" sz="900" kern="1200" baseline="0" dirty="0" err="1" smtClean="0">
                          <a:solidFill>
                            <a:schemeClr val="dk1"/>
                          </a:solidFill>
                          <a:latin typeface="Arial" pitchFamily="34" charset="0"/>
                          <a:ea typeface="+mn-ea"/>
                          <a:cs typeface="Arial" pitchFamily="34" charset="0"/>
                        </a:rPr>
                        <a:t>Nariman</a:t>
                      </a:r>
                      <a:r>
                        <a:rPr lang="en-US" sz="900" kern="1200" baseline="0" dirty="0" smtClean="0">
                          <a:solidFill>
                            <a:schemeClr val="dk1"/>
                          </a:solidFill>
                          <a:latin typeface="Arial" pitchFamily="34" charset="0"/>
                          <a:ea typeface="+mn-ea"/>
                          <a:cs typeface="Arial" pitchFamily="34" charset="0"/>
                        </a:rPr>
                        <a:t> Point</a:t>
                      </a:r>
                    </a:p>
                    <a:p>
                      <a:r>
                        <a:rPr lang="en-US" sz="900" kern="1200" baseline="0" dirty="0" smtClean="0">
                          <a:solidFill>
                            <a:schemeClr val="dk1"/>
                          </a:solidFill>
                          <a:latin typeface="Arial" pitchFamily="34" charset="0"/>
                          <a:ea typeface="+mn-ea"/>
                          <a:cs typeface="Arial" pitchFamily="34" charset="0"/>
                        </a:rPr>
                        <a:t>(</a:t>
                      </a:r>
                      <a:r>
                        <a:rPr lang="en-US" sz="900" kern="1200" baseline="0" dirty="0" err="1" smtClean="0">
                          <a:solidFill>
                            <a:schemeClr val="dk1"/>
                          </a:solidFill>
                          <a:latin typeface="Arial" pitchFamily="34" charset="0"/>
                          <a:ea typeface="+mn-ea"/>
                          <a:cs typeface="Arial" pitchFamily="34" charset="0"/>
                        </a:rPr>
                        <a:t>Dalamal</a:t>
                      </a:r>
                      <a:r>
                        <a:rPr lang="en-US" sz="900" kern="1200" baseline="0" dirty="0" smtClean="0">
                          <a:solidFill>
                            <a:schemeClr val="dk1"/>
                          </a:solidFill>
                          <a:latin typeface="Arial" pitchFamily="34" charset="0"/>
                          <a:ea typeface="+mn-ea"/>
                          <a:cs typeface="Arial" pitchFamily="34" charset="0"/>
                        </a:rPr>
                        <a:t> House)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69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Collaborative Architecture, </a:t>
                      </a:r>
                      <a:br>
                        <a:rPr lang="en-US" sz="900" dirty="0" smtClean="0">
                          <a:latin typeface="Arial" pitchFamily="34" charset="0"/>
                          <a:cs typeface="Arial" pitchFamily="34" charset="0"/>
                        </a:rPr>
                      </a:br>
                      <a:r>
                        <a:rPr lang="en-US" sz="900" dirty="0" err="1" smtClean="0">
                          <a:latin typeface="Arial" pitchFamily="34" charset="0"/>
                          <a:cs typeface="Arial" pitchFamily="34" charset="0"/>
                        </a:rPr>
                        <a:t>Worli</a:t>
                      </a:r>
                      <a:r>
                        <a:rPr lang="en-US" sz="900" dirty="0" smtClean="0">
                          <a:latin typeface="Arial" pitchFamily="34" charset="0"/>
                          <a:cs typeface="Arial" pitchFamily="34" charset="0"/>
                        </a:rPr>
                        <a:t> Naka,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3952869"/>
        </p:xfrm>
        <a:graphic>
          <a:graphicData uri="http://schemas.openxmlformats.org/drawingml/2006/table">
            <a:tbl>
              <a:tblPr firstRow="1" bandRow="1">
                <a:tableStyleId>{21E4AEA4-8DFA-4A89-87EB-49C32662AFE0}</a:tableStyleId>
              </a:tblPr>
              <a:tblGrid>
                <a:gridCol w="1786913"/>
                <a:gridCol w="2548913"/>
                <a:gridCol w="981029"/>
                <a:gridCol w="2522512"/>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1374913">
                <a:tc>
                  <a:txBody>
                    <a:bodyPr/>
                    <a:lstStyle/>
                    <a:p>
                      <a:r>
                        <a:rPr lang="en-US" sz="900" dirty="0" smtClean="0">
                          <a:latin typeface="Arial" pitchFamily="34" charset="0"/>
                          <a:cs typeface="Arial" pitchFamily="34" charset="0"/>
                        </a:rPr>
                        <a:t>Hotel </a:t>
                      </a:r>
                      <a:r>
                        <a:rPr lang="en-US" sz="900" dirty="0" err="1" smtClean="0">
                          <a:latin typeface="Arial" pitchFamily="34" charset="0"/>
                          <a:cs typeface="Arial" pitchFamily="34" charset="0"/>
                        </a:rPr>
                        <a:t>Majorda</a:t>
                      </a:r>
                      <a:r>
                        <a:rPr lang="en-US" sz="900" dirty="0" smtClean="0">
                          <a:latin typeface="Arial" pitchFamily="34" charset="0"/>
                          <a:cs typeface="Arial" pitchFamily="34" charset="0"/>
                        </a:rPr>
                        <a:t> Beach Resort,</a:t>
                      </a:r>
                    </a:p>
                    <a:p>
                      <a:r>
                        <a:rPr lang="en-US" sz="900" dirty="0" err="1" smtClean="0">
                          <a:latin typeface="Arial" pitchFamily="34" charset="0"/>
                          <a:cs typeface="Arial" pitchFamily="34" charset="0"/>
                        </a:rPr>
                        <a:t>Majorda</a:t>
                      </a:r>
                      <a:r>
                        <a:rPr lang="en-US" sz="900" dirty="0" smtClean="0">
                          <a:latin typeface="Arial" pitchFamily="34" charset="0"/>
                          <a:cs typeface="Arial" pitchFamily="34" charset="0"/>
                        </a:rPr>
                        <a:t>, Goa.</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en-US" sz="900" kern="1200" baseline="0" dirty="0" smtClean="0">
                          <a:solidFill>
                            <a:schemeClr val="dk1"/>
                          </a:solidFill>
                          <a:latin typeface="Arial" pitchFamily="34" charset="0"/>
                          <a:ea typeface="+mn-ea"/>
                          <a:cs typeface="Arial" pitchFamily="34" charset="0"/>
                        </a:rPr>
                        <a:t>Guest Rooms &amp; Toilet (Village</a:t>
                      </a:r>
                    </a:p>
                    <a:p>
                      <a:pPr>
                        <a:lnSpc>
                          <a:spcPts val="900"/>
                        </a:lnSpc>
                      </a:pPr>
                      <a:r>
                        <a:rPr lang="en-US" sz="900" kern="1200" baseline="0" dirty="0" smtClean="0">
                          <a:solidFill>
                            <a:schemeClr val="dk1"/>
                          </a:solidFill>
                          <a:latin typeface="Arial" pitchFamily="34" charset="0"/>
                          <a:ea typeface="+mn-ea"/>
                          <a:cs typeface="Arial" pitchFamily="34" charset="0"/>
                        </a:rPr>
                        <a:t>Street)</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Conference Hall</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Laguna Restaurant &amp; Tea</a:t>
                      </a:r>
                    </a:p>
                    <a:p>
                      <a:pPr>
                        <a:lnSpc>
                          <a:spcPts val="900"/>
                        </a:lnSpc>
                      </a:pPr>
                      <a:r>
                        <a:rPr lang="en-US" sz="900" kern="1200" baseline="0" dirty="0" smtClean="0">
                          <a:solidFill>
                            <a:schemeClr val="dk1"/>
                          </a:solidFill>
                          <a:latin typeface="Arial" pitchFamily="34" charset="0"/>
                          <a:ea typeface="+mn-ea"/>
                          <a:cs typeface="Arial" pitchFamily="34" charset="0"/>
                        </a:rPr>
                        <a:t>Longue</a:t>
                      </a: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fr-FR" sz="900" dirty="0" smtClean="0">
                          <a:latin typeface="Arial" pitchFamily="34" charset="0"/>
                          <a:cs typeface="Arial" pitchFamily="34" charset="0"/>
                        </a:rPr>
                        <a:t>193 lacs</a:t>
                      </a:r>
                    </a:p>
                    <a:p>
                      <a:pPr>
                        <a:lnSpc>
                          <a:spcPts val="900"/>
                        </a:lnSpc>
                      </a:pPr>
                      <a:r>
                        <a:rPr lang="fr-FR" sz="900" dirty="0" smtClean="0">
                          <a:latin typeface="Arial" pitchFamily="34" charset="0"/>
                          <a:cs typeface="Arial" pitchFamily="34" charset="0"/>
                        </a:rPr>
                        <a:t/>
                      </a:r>
                      <a:br>
                        <a:rPr lang="fr-FR" sz="900" dirty="0" smtClean="0">
                          <a:latin typeface="Arial" pitchFamily="34" charset="0"/>
                          <a:cs typeface="Arial" pitchFamily="34" charset="0"/>
                        </a:rPr>
                      </a:b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59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
                      </a:r>
                      <a:br>
                        <a:rPr lang="fr-FR" sz="900" dirty="0" smtClean="0">
                          <a:latin typeface="Arial" pitchFamily="34" charset="0"/>
                          <a:cs typeface="Arial" pitchFamily="34" charset="0"/>
                        </a:rPr>
                      </a:br>
                      <a:r>
                        <a:rPr lang="fr-FR" sz="900" dirty="0" smtClean="0">
                          <a:latin typeface="Arial" pitchFamily="34" charset="0"/>
                          <a:cs typeface="Arial" pitchFamily="34" charset="0"/>
                        </a:rPr>
                        <a:t/>
                      </a:r>
                      <a:br>
                        <a:rPr lang="fr-FR" sz="900" dirty="0" smtClean="0">
                          <a:latin typeface="Arial" pitchFamily="34" charset="0"/>
                          <a:cs typeface="Arial" pitchFamily="34" charset="0"/>
                        </a:rPr>
                      </a:br>
                      <a:r>
                        <a:rPr lang="fr-FR" sz="900" dirty="0" smtClean="0">
                          <a:latin typeface="Arial" pitchFamily="34" charset="0"/>
                          <a:cs typeface="Arial" pitchFamily="34" charset="0"/>
                        </a:rPr>
                        <a:t>45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Mansion</a:t>
                      </a:r>
                      <a:r>
                        <a:rPr lang="en-US" sz="900" baseline="0" dirty="0" err="1" smtClean="0">
                          <a:latin typeface="Arial" pitchFamily="34" charset="0"/>
                          <a:cs typeface="Arial" pitchFamily="34" charset="0"/>
                        </a:rPr>
                        <a:t>,</a:t>
                      </a:r>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Design Research</a:t>
                      </a:r>
                    </a:p>
                    <a:p>
                      <a:r>
                        <a:rPr lang="en-US" sz="900" dirty="0" smtClean="0">
                          <a:latin typeface="Arial" pitchFamily="34" charset="0"/>
                          <a:cs typeface="Arial" pitchFamily="34" charset="0"/>
                        </a:rPr>
                        <a:t>10th Rd. JVPD, </a:t>
                      </a:r>
                      <a:r>
                        <a:rPr lang="en-US" sz="900" dirty="0" err="1" smtClean="0">
                          <a:latin typeface="Arial" pitchFamily="34" charset="0"/>
                          <a:cs typeface="Arial" pitchFamily="34" charset="0"/>
                        </a:rPr>
                        <a:t>Juhu,Mumbai</a:t>
                      </a:r>
                      <a:endParaRPr lang="en-US" sz="900" dirty="0" smtClean="0">
                        <a:latin typeface="Arial" pitchFamily="34" charset="0"/>
                        <a:cs typeface="Arial" pitchFamily="34" charset="0"/>
                      </a:endParaRP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Mansion</a:t>
                      </a:r>
                      <a:r>
                        <a:rPr lang="en-US" sz="900" baseline="0" dirty="0" err="1" smtClean="0">
                          <a:latin typeface="Arial" pitchFamily="34" charset="0"/>
                          <a:cs typeface="Arial" pitchFamily="34" charset="0"/>
                        </a:rPr>
                        <a:t>,</a:t>
                      </a:r>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r>
              <a:tr h="512323">
                <a:tc>
                  <a:txBody>
                    <a:bodyPr/>
                    <a:lstStyle/>
                    <a:p>
                      <a:r>
                        <a:rPr lang="en-US" sz="900" dirty="0" smtClean="0">
                          <a:latin typeface="Arial" pitchFamily="34" charset="0"/>
                          <a:cs typeface="Arial" pitchFamily="34" charset="0"/>
                        </a:rPr>
                        <a:t>Citrus Hotels, Goa</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Guest Rooms &amp; Toilets</a:t>
                      </a: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Restaurant / central kitchen &amp;</a:t>
                      </a:r>
                    </a:p>
                    <a:p>
                      <a:pPr>
                        <a:lnSpc>
                          <a:spcPts val="900"/>
                        </a:lnSpc>
                      </a:pPr>
                      <a:r>
                        <a:rPr lang="en-US" sz="900" dirty="0" smtClean="0">
                          <a:latin typeface="Arial" pitchFamily="34" charset="0"/>
                          <a:cs typeface="Arial" pitchFamily="34" charset="0"/>
                        </a:rPr>
                        <a:t>conference hall</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228 </a:t>
                      </a:r>
                      <a:r>
                        <a:rPr lang="en-US" sz="900" dirty="0" err="1" smtClean="0">
                          <a:latin typeface="Arial" pitchFamily="34" charset="0"/>
                          <a:cs typeface="Arial" pitchFamily="34" charset="0"/>
                        </a:rPr>
                        <a:t>Lacs</a:t>
                      </a:r>
                      <a:endParaRPr lang="en-US" sz="900" dirty="0" smtClean="0">
                        <a:latin typeface="Arial" pitchFamily="34" charset="0"/>
                        <a:cs typeface="Arial" pitchFamily="34" charset="0"/>
                      </a:endParaRP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194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512323">
                <a:tc>
                  <a:txBody>
                    <a:bodyPr/>
                    <a:lstStyle/>
                    <a:p>
                      <a:r>
                        <a:rPr lang="en-US" sz="900" dirty="0" err="1" smtClean="0">
                          <a:latin typeface="Arial" pitchFamily="34" charset="0"/>
                          <a:cs typeface="Arial" pitchFamily="34" charset="0"/>
                        </a:rPr>
                        <a:t>Nerul</a:t>
                      </a:r>
                      <a:r>
                        <a:rPr lang="en-US" sz="900" dirty="0" smtClean="0">
                          <a:latin typeface="Arial" pitchFamily="34" charset="0"/>
                          <a:cs typeface="Arial" pitchFamily="34" charset="0"/>
                        </a:rPr>
                        <a:t> Gymkhana, </a:t>
                      </a:r>
                      <a:r>
                        <a:rPr lang="en-US" sz="900" dirty="0" err="1" smtClean="0">
                          <a:latin typeface="Arial" pitchFamily="34" charset="0"/>
                          <a:cs typeface="Arial" pitchFamily="34" charset="0"/>
                        </a:rPr>
                        <a:t>Nerul</a:t>
                      </a:r>
                      <a:r>
                        <a:rPr lang="en-US" sz="900" dirty="0" smtClean="0">
                          <a:latin typeface="Arial" pitchFamily="34" charset="0"/>
                          <a:cs typeface="Arial" pitchFamily="34" charset="0"/>
                        </a:rPr>
                        <a:t> ,</a:t>
                      </a:r>
                      <a:br>
                        <a:rPr lang="en-US" sz="900" dirty="0" smtClean="0">
                          <a:latin typeface="Arial" pitchFamily="34" charset="0"/>
                          <a:cs typeface="Arial" pitchFamily="34" charset="0"/>
                        </a:rPr>
                      </a:br>
                      <a:r>
                        <a:rPr lang="en-US" sz="900" dirty="0" smtClean="0">
                          <a:latin typeface="Arial" pitchFamily="34" charset="0"/>
                          <a:cs typeface="Arial" pitchFamily="34" charset="0"/>
                        </a:rPr>
                        <a:t>New Mumbai</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Health Club /Multipurpose Room</a:t>
                      </a:r>
                    </a:p>
                    <a:p>
                      <a:pPr>
                        <a:lnSpc>
                          <a:spcPts val="900"/>
                        </a:lnSpc>
                      </a:pPr>
                      <a:r>
                        <a:rPr lang="en-US" sz="900" dirty="0" smtClean="0">
                          <a:latin typeface="Arial" pitchFamily="34" charset="0"/>
                          <a:cs typeface="Arial" pitchFamily="34" charset="0"/>
                        </a:rPr>
                        <a:t>Sports Bar &amp; Restaurant</a:t>
                      </a:r>
                    </a:p>
                    <a:p>
                      <a:pPr>
                        <a:lnSpc>
                          <a:spcPts val="900"/>
                        </a:lnSpc>
                      </a:pPr>
                      <a:r>
                        <a:rPr lang="en-US" sz="900" dirty="0" smtClean="0">
                          <a:latin typeface="Arial" pitchFamily="34" charset="0"/>
                          <a:cs typeface="Arial" pitchFamily="34" charset="0"/>
                        </a:rPr>
                        <a:t>Gymnasium Amphitheater</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268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err="1" smtClean="0">
                          <a:latin typeface="Arial" pitchFamily="34" charset="0"/>
                          <a:cs typeface="Arial" pitchFamily="34" charset="0"/>
                        </a:rPr>
                        <a:t>Suchita</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Sayaji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Nerul</a:t>
                      </a:r>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New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597673">
                <a:tc>
                  <a:txBody>
                    <a:bodyPr/>
                    <a:lstStyle/>
                    <a:p>
                      <a:r>
                        <a:rPr lang="en-US" sz="900" dirty="0" smtClean="0">
                          <a:latin typeface="Arial" pitchFamily="34" charset="0"/>
                          <a:cs typeface="Arial" pitchFamily="34" charset="0"/>
                        </a:rPr>
                        <a:t>Citrus Hotels, </a:t>
                      </a:r>
                      <a:r>
                        <a:rPr lang="en-US" sz="900" dirty="0" err="1" smtClean="0">
                          <a:latin typeface="Arial" pitchFamily="34" charset="0"/>
                          <a:cs typeface="Arial" pitchFamily="34" charset="0"/>
                        </a:rPr>
                        <a:t>lonavala</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Guest Rooms &amp; Toilets</a:t>
                      </a: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Restaurant / central kitchen &amp;</a:t>
                      </a:r>
                    </a:p>
                    <a:p>
                      <a:pPr>
                        <a:lnSpc>
                          <a:spcPts val="900"/>
                        </a:lnSpc>
                      </a:pPr>
                      <a:r>
                        <a:rPr lang="en-US" sz="900" dirty="0" smtClean="0">
                          <a:latin typeface="Arial" pitchFamily="34" charset="0"/>
                          <a:cs typeface="Arial" pitchFamily="34" charset="0"/>
                        </a:rPr>
                        <a:t>conference hall.</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426 </a:t>
                      </a:r>
                      <a:r>
                        <a:rPr lang="en-US" sz="900" dirty="0" err="1" smtClean="0">
                          <a:latin typeface="Arial" pitchFamily="34" charset="0"/>
                          <a:cs typeface="Arial" pitchFamily="34" charset="0"/>
                        </a:rPr>
                        <a:t>Lacs</a:t>
                      </a:r>
                      <a:endParaRPr lang="en-US" sz="900" dirty="0" smtClean="0">
                        <a:latin typeface="Arial" pitchFamily="34" charset="0"/>
                        <a:cs typeface="Arial" pitchFamily="34" charset="0"/>
                      </a:endParaRP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45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Hotel </a:t>
                      </a:r>
                      <a:r>
                        <a:rPr lang="en-US" sz="900" dirty="0" err="1" smtClean="0">
                          <a:latin typeface="Arial" pitchFamily="34" charset="0"/>
                          <a:cs typeface="Arial" pitchFamily="34" charset="0"/>
                        </a:rPr>
                        <a:t>Jass</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Oberoi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Khajuraho</a:t>
                      </a:r>
                      <a:r>
                        <a:rPr lang="en-US" sz="900" dirty="0" smtClean="0">
                          <a:latin typeface="Arial" pitchFamily="34" charset="0"/>
                          <a:cs typeface="Arial" pitchFamily="34" charset="0"/>
                        </a:rPr>
                        <a:t>,</a:t>
                      </a:r>
                    </a:p>
                    <a:p>
                      <a:r>
                        <a:rPr lang="en-US" sz="900" dirty="0" smtClean="0">
                          <a:latin typeface="Arial" pitchFamily="34" charset="0"/>
                          <a:cs typeface="Arial" pitchFamily="34" charset="0"/>
                        </a:rPr>
                        <a:t>Madhya Pradesh</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Guest Rooms &amp; Toilet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43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Mansion</a:t>
                      </a:r>
                      <a:r>
                        <a:rPr lang="en-US" sz="900" baseline="0" dirty="0" err="1" smtClean="0">
                          <a:latin typeface="Arial" pitchFamily="34" charset="0"/>
                          <a:cs typeface="Arial" pitchFamily="34" charset="0"/>
                        </a:rPr>
                        <a:t>,</a:t>
                      </a:r>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4178156"/>
        </p:xfrm>
        <a:graphic>
          <a:graphicData uri="http://schemas.openxmlformats.org/drawingml/2006/table">
            <a:tbl>
              <a:tblPr firstRow="1" bandRow="1">
                <a:tableStyleId>{21E4AEA4-8DFA-4A89-87EB-49C32662AFE0}</a:tableStyleId>
              </a:tblPr>
              <a:tblGrid>
                <a:gridCol w="1786913"/>
                <a:gridCol w="2496272"/>
                <a:gridCol w="974035"/>
                <a:gridCol w="2582147"/>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840914">
                <a:tc>
                  <a:txBody>
                    <a:bodyPr/>
                    <a:lstStyle/>
                    <a:p>
                      <a:r>
                        <a:rPr lang="en-US" sz="900" dirty="0" smtClean="0">
                          <a:latin typeface="Arial" pitchFamily="34" charset="0"/>
                          <a:cs typeface="Arial" pitchFamily="34" charset="0"/>
                        </a:rPr>
                        <a:t>Hotel Holiday Inn </a:t>
                      </a:r>
                      <a:r>
                        <a:rPr lang="en-US" sz="900" dirty="0" err="1" smtClean="0">
                          <a:latin typeface="Arial" pitchFamily="34" charset="0"/>
                          <a:cs typeface="Arial" pitchFamily="34" charset="0"/>
                        </a:rPr>
                        <a:t>Balraj</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Sahani</a:t>
                      </a:r>
                      <a:endParaRPr lang="en-US" sz="900" dirty="0" smtClean="0">
                        <a:latin typeface="Arial" pitchFamily="34" charset="0"/>
                        <a:cs typeface="Arial" pitchFamily="34" charset="0"/>
                      </a:endParaRPr>
                    </a:p>
                    <a:p>
                      <a:r>
                        <a:rPr lang="en-US" sz="900" dirty="0" err="1" smtClean="0">
                          <a:latin typeface="Arial" pitchFamily="34" charset="0"/>
                          <a:cs typeface="Arial" pitchFamily="34" charset="0"/>
                        </a:rPr>
                        <a:t>Marg</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Juhu</a:t>
                      </a:r>
                      <a:r>
                        <a:rPr lang="en-US" sz="900" dirty="0" smtClean="0">
                          <a:latin typeface="Arial" pitchFamily="34" charset="0"/>
                          <a:cs typeface="Arial" pitchFamily="34" charset="0"/>
                        </a:rPr>
                        <a:t> Bombay-49</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en-US" sz="900" kern="1200" baseline="0" dirty="0" smtClean="0">
                          <a:solidFill>
                            <a:schemeClr val="dk1"/>
                          </a:solidFill>
                          <a:latin typeface="Arial" pitchFamily="34" charset="0"/>
                          <a:ea typeface="+mn-ea"/>
                          <a:cs typeface="Arial" pitchFamily="34" charset="0"/>
                        </a:rPr>
                        <a:t>Guest Rooms &amp; corridor</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Guest Rooms &amp; corridor</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Coffee Shop (Side Walk)</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Chinese Rest &amp; Corridor Sampan</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Health Club</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Club Select Room</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fr-FR" sz="900" dirty="0" smtClean="0">
                          <a:latin typeface="Arial" pitchFamily="34" charset="0"/>
                          <a:cs typeface="Arial" pitchFamily="34" charset="0"/>
                        </a:rPr>
                        <a:t>129 lacs</a:t>
                      </a: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80 lacs</a:t>
                      </a: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58 lacs</a:t>
                      </a: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55 Lacs</a:t>
                      </a: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62 Lacs</a:t>
                      </a:r>
                    </a:p>
                    <a:p>
                      <a:pPr>
                        <a:lnSpc>
                          <a:spcPts val="900"/>
                        </a:lnSpc>
                      </a:pPr>
                      <a:endParaRPr lang="fr-FR" sz="900" dirty="0" smtClean="0">
                        <a:latin typeface="Arial" pitchFamily="34" charset="0"/>
                        <a:cs typeface="Arial" pitchFamily="34" charset="0"/>
                      </a:endParaRP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23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 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Mansion, </a:t>
                      </a:r>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Design Research</a:t>
                      </a:r>
                    </a:p>
                    <a:p>
                      <a:r>
                        <a:rPr lang="en-US" sz="900" dirty="0" smtClean="0">
                          <a:latin typeface="Arial" pitchFamily="34" charset="0"/>
                          <a:cs typeface="Arial" pitchFamily="34" charset="0"/>
                        </a:rPr>
                        <a:t>10th Rd. JVPD, </a:t>
                      </a:r>
                      <a:r>
                        <a:rPr lang="en-US" sz="900" dirty="0" err="1" smtClean="0">
                          <a:latin typeface="Arial" pitchFamily="34" charset="0"/>
                          <a:cs typeface="Arial" pitchFamily="34" charset="0"/>
                        </a:rPr>
                        <a:t>Juhu</a:t>
                      </a:r>
                      <a:r>
                        <a:rPr lang="en-US" sz="900" dirty="0" smtClean="0">
                          <a:latin typeface="Arial" pitchFamily="34" charset="0"/>
                          <a:cs typeface="Arial" pitchFamily="34" charset="0"/>
                        </a:rPr>
                        <a:t> ,Mumbai.</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Allen </a:t>
                      </a:r>
                      <a:r>
                        <a:rPr lang="en-US" sz="900" dirty="0" err="1" smtClean="0">
                          <a:latin typeface="Arial" pitchFamily="34" charset="0"/>
                          <a:cs typeface="Arial" pitchFamily="34" charset="0"/>
                        </a:rPr>
                        <a:t>Gilbers</a:t>
                      </a:r>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(Australia) under</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supervision of M/s. P.G.</a:t>
                      </a:r>
                    </a:p>
                    <a:p>
                      <a:endParaRPr lang="en-US" sz="900" dirty="0" smtClean="0">
                        <a:latin typeface="Arial" pitchFamily="34" charset="0"/>
                        <a:cs typeface="Arial" pitchFamily="34" charset="0"/>
                      </a:endParaRPr>
                    </a:p>
                    <a:p>
                      <a:r>
                        <a:rPr lang="en-US" sz="900" dirty="0" err="1" smtClean="0">
                          <a:latin typeface="Arial" pitchFamily="34" charset="0"/>
                          <a:cs typeface="Arial" pitchFamily="34" charset="0"/>
                        </a:rPr>
                        <a:t>Patki</a:t>
                      </a:r>
                      <a:r>
                        <a:rPr lang="en-US" sz="900" dirty="0" smtClean="0">
                          <a:latin typeface="Arial" pitchFamily="34" charset="0"/>
                          <a:cs typeface="Arial" pitchFamily="34" charset="0"/>
                        </a:rPr>
                        <a:t> &amp; Assoc. </a:t>
                      </a:r>
                    </a:p>
                    <a:p>
                      <a:r>
                        <a:rPr lang="en-US" sz="900" dirty="0" smtClean="0">
                          <a:latin typeface="Arial" pitchFamily="34" charset="0"/>
                          <a:cs typeface="Arial" pitchFamily="34" charset="0"/>
                        </a:rPr>
                        <a:t>Fort,</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Mumbai</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Beant</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Seavren</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smtClean="0">
                          <a:latin typeface="Arial" pitchFamily="34" charset="0"/>
                          <a:cs typeface="Arial" pitchFamily="34" charset="0"/>
                        </a:rPr>
                        <a:t>(American)</a:t>
                      </a:r>
                    </a:p>
                    <a:p>
                      <a:endParaRPr lang="en-US" sz="900" dirty="0" smtClean="0">
                        <a:latin typeface="Arial" pitchFamily="34" charset="0"/>
                        <a:cs typeface="Arial" pitchFamily="34" charset="0"/>
                      </a:endParaRPr>
                    </a:p>
                    <a:p>
                      <a:r>
                        <a:rPr lang="en-US" sz="900" dirty="0" smtClean="0">
                          <a:latin typeface="Arial" pitchFamily="34" charset="0"/>
                          <a:cs typeface="Arial" pitchFamily="34" charset="0"/>
                        </a:rPr>
                        <a:t>under supervision of</a:t>
                      </a:r>
                    </a:p>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Nosar</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wadia</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smtClean="0">
                          <a:latin typeface="Arial" pitchFamily="34" charset="0"/>
                          <a:cs typeface="Arial" pitchFamily="34" charset="0"/>
                        </a:rPr>
                        <a:t>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r>
              <a:tr h="512323">
                <a:tc>
                  <a:txBody>
                    <a:bodyPr/>
                    <a:lstStyle/>
                    <a:p>
                      <a:r>
                        <a:rPr lang="en-US" sz="900" dirty="0" smtClean="0">
                          <a:latin typeface="Arial" pitchFamily="34" charset="0"/>
                          <a:cs typeface="Arial" pitchFamily="34" charset="0"/>
                        </a:rPr>
                        <a:t>Hotel Regency, </a:t>
                      </a:r>
                      <a:r>
                        <a:rPr lang="en-US" sz="900" dirty="0" err="1" smtClean="0">
                          <a:latin typeface="Arial" pitchFamily="34" charset="0"/>
                          <a:cs typeface="Arial" pitchFamily="34" charset="0"/>
                        </a:rPr>
                        <a:t>Dhole</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Patil</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Road,Pune</a:t>
                      </a:r>
                      <a:r>
                        <a:rPr lang="en-US" sz="900" dirty="0" smtClean="0">
                          <a:latin typeface="Arial" pitchFamily="34" charset="0"/>
                          <a:cs typeface="Arial" pitchFamily="34" charset="0"/>
                        </a:rPr>
                        <a:t>.</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Guest Rooms &amp; Toilet</a:t>
                      </a: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Banquet Halls</a:t>
                      </a:r>
                    </a:p>
                    <a:p>
                      <a:pPr>
                        <a:lnSpc>
                          <a:spcPts val="900"/>
                        </a:lnSpc>
                      </a:pPr>
                      <a:endParaRPr lang="en-US" sz="900" dirty="0" smtClean="0">
                        <a:latin typeface="Arial" pitchFamily="34" charset="0"/>
                        <a:cs typeface="Arial" pitchFamily="34" charset="0"/>
                      </a:endParaRPr>
                    </a:p>
                    <a:p>
                      <a:pPr>
                        <a:lnSpc>
                          <a:spcPts val="900"/>
                        </a:lnSpc>
                      </a:pPr>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fr-FR" sz="900" dirty="0" smtClean="0">
                          <a:latin typeface="Arial" pitchFamily="34" charset="0"/>
                          <a:cs typeface="Arial" pitchFamily="34" charset="0"/>
                        </a:rPr>
                        <a:t>107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47.5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29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p>
                    <a:p>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Mansion</a:t>
                      </a:r>
                    </a:p>
                    <a:p>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err="1" smtClean="0">
                          <a:latin typeface="Arial" pitchFamily="34" charset="0"/>
                          <a:cs typeface="Arial" pitchFamily="34" charset="0"/>
                        </a:rPr>
                        <a:t>Pramod</a:t>
                      </a:r>
                      <a:r>
                        <a:rPr lang="en-US" sz="900" dirty="0" smtClean="0">
                          <a:latin typeface="Arial" pitchFamily="34" charset="0"/>
                          <a:cs typeface="Arial" pitchFamily="34" charset="0"/>
                        </a:rPr>
                        <a:t> (Atria Mall </a:t>
                      </a:r>
                      <a:r>
                        <a:rPr lang="en-US" sz="900" dirty="0" err="1" smtClean="0">
                          <a:latin typeface="Arial" pitchFamily="34" charset="0"/>
                          <a:cs typeface="Arial" pitchFamily="34" charset="0"/>
                        </a:rPr>
                        <a:t>Worli</a:t>
                      </a:r>
                      <a:r>
                        <a:rPr lang="en-US" sz="900" dirty="0" smtClean="0">
                          <a:latin typeface="Arial" pitchFamily="34" charset="0"/>
                          <a:cs typeface="Arial" pitchFamily="34" charset="0"/>
                        </a:rPr>
                        <a:t>)</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Garment Show Room (Atria Mall </a:t>
                      </a:r>
                      <a:r>
                        <a:rPr lang="en-US" sz="900" kern="1200" baseline="0" dirty="0" err="1" smtClean="0">
                          <a:solidFill>
                            <a:schemeClr val="dk1"/>
                          </a:solidFill>
                          <a:latin typeface="Arial" pitchFamily="34" charset="0"/>
                          <a:ea typeface="+mn-ea"/>
                          <a:cs typeface="Arial" pitchFamily="34" charset="0"/>
                        </a:rPr>
                        <a:t>Worli</a:t>
                      </a:r>
                      <a:r>
                        <a:rPr lang="en-US" sz="900" kern="1200" baseline="0" dirty="0" smtClean="0">
                          <a:solidFill>
                            <a:schemeClr val="dk1"/>
                          </a:solidFill>
                          <a:latin typeface="Arial" pitchFamily="34" charset="0"/>
                          <a:ea typeface="+mn-ea"/>
                          <a:cs typeface="Arial" pitchFamily="34" charset="0"/>
                        </a:rPr>
                        <a: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63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Crations</a:t>
                      </a:r>
                      <a:endParaRPr lang="en-US" sz="900" dirty="0" smtClean="0">
                        <a:latin typeface="Arial" pitchFamily="34" charset="0"/>
                        <a:cs typeface="Arial" pitchFamily="34" charset="0"/>
                      </a:endParaRP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3890705"/>
        </p:xfrm>
        <a:graphic>
          <a:graphicData uri="http://schemas.openxmlformats.org/drawingml/2006/table">
            <a:tbl>
              <a:tblPr firstRow="1" bandRow="1">
                <a:tableStyleId>{21E4AEA4-8DFA-4A89-87EB-49C32662AFE0}</a:tableStyleId>
              </a:tblPr>
              <a:tblGrid>
                <a:gridCol w="1786913"/>
                <a:gridCol w="2548913"/>
                <a:gridCol w="971090"/>
                <a:gridCol w="2532451"/>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840914">
                <a:tc>
                  <a:txBody>
                    <a:bodyPr/>
                    <a:lstStyle/>
                    <a:p>
                      <a:r>
                        <a:rPr lang="en-US" sz="900" dirty="0" err="1" smtClean="0">
                          <a:latin typeface="Arial" pitchFamily="34" charset="0"/>
                          <a:cs typeface="Arial" pitchFamily="34" charset="0"/>
                        </a:rPr>
                        <a:t>Marwar</a:t>
                      </a:r>
                      <a:r>
                        <a:rPr lang="en-US" sz="900" dirty="0" smtClean="0">
                          <a:latin typeface="Arial" pitchFamily="34" charset="0"/>
                          <a:cs typeface="Arial" pitchFamily="34" charset="0"/>
                        </a:rPr>
                        <a:t> Hotels Ltd. Jodhpur,</a:t>
                      </a:r>
                    </a:p>
                    <a:p>
                      <a:r>
                        <a:rPr lang="en-US" sz="900" dirty="0" smtClean="0">
                          <a:latin typeface="Arial" pitchFamily="34" charset="0"/>
                          <a:cs typeface="Arial" pitchFamily="34" charset="0"/>
                        </a:rPr>
                        <a:t>Rajasthan</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en-US" sz="900" kern="1200" baseline="0" dirty="0" smtClean="0">
                          <a:solidFill>
                            <a:schemeClr val="dk1"/>
                          </a:solidFill>
                          <a:latin typeface="Arial" pitchFamily="34" charset="0"/>
                          <a:ea typeface="+mn-ea"/>
                          <a:cs typeface="Arial" pitchFamily="34" charset="0"/>
                        </a:rPr>
                        <a:t>Guest Rooms &amp; Toilet</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Suite Rooms</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Lobby</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Restaurant</a:t>
                      </a:r>
                    </a:p>
                    <a:p>
                      <a:pPr>
                        <a:lnSpc>
                          <a:spcPts val="900"/>
                        </a:lnSpc>
                      </a:pPr>
                      <a:endParaRPr lang="en-US" sz="900" kern="1200" baseline="0" dirty="0" smtClean="0">
                        <a:solidFill>
                          <a:schemeClr val="dk1"/>
                        </a:solidFill>
                        <a:latin typeface="Arial" pitchFamily="34" charset="0"/>
                        <a:ea typeface="+mn-ea"/>
                        <a:cs typeface="Arial" pitchFamily="34" charset="0"/>
                      </a:endParaRPr>
                    </a:p>
                    <a:p>
                      <a:pPr>
                        <a:lnSpc>
                          <a:spcPts val="900"/>
                        </a:lnSpc>
                      </a:pPr>
                      <a:r>
                        <a:rPr lang="en-US" sz="900" kern="1200" baseline="0" dirty="0" smtClean="0">
                          <a:solidFill>
                            <a:schemeClr val="dk1"/>
                          </a:solidFill>
                          <a:latin typeface="Arial" pitchFamily="34" charset="0"/>
                          <a:ea typeface="+mn-ea"/>
                          <a:cs typeface="Arial" pitchFamily="34" charset="0"/>
                        </a:rPr>
                        <a:t>Entrance Porch &amp; Business Center</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fr-FR" sz="900" dirty="0" smtClean="0">
                          <a:latin typeface="Arial" pitchFamily="34" charset="0"/>
                          <a:cs typeface="Arial" pitchFamily="34" charset="0"/>
                        </a:rPr>
                        <a:t>125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60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47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35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22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Shakti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Parmar</a:t>
                      </a:r>
                      <a:r>
                        <a:rPr lang="en-US" sz="900" dirty="0" smtClean="0">
                          <a:latin typeface="Arial" pitchFamily="34" charset="0"/>
                          <a:cs typeface="Arial" pitchFamily="34" charset="0"/>
                        </a:rPr>
                        <a:t> &amp;</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Assoc </a:t>
                      </a:r>
                      <a:br>
                        <a:rPr lang="en-US" sz="900" dirty="0" smtClean="0">
                          <a:latin typeface="Arial" pitchFamily="34" charset="0"/>
                          <a:cs typeface="Arial" pitchFamily="34" charset="0"/>
                        </a:rPr>
                      </a:br>
                      <a:r>
                        <a:rPr lang="en-US" sz="900" dirty="0" err="1" smtClean="0">
                          <a:latin typeface="Arial" pitchFamily="34" charset="0"/>
                          <a:cs typeface="Arial" pitchFamily="34" charset="0"/>
                        </a:rPr>
                        <a:t>Rehem</a:t>
                      </a:r>
                      <a:r>
                        <a:rPr lang="en-US" sz="900" dirty="0" smtClean="0">
                          <a:latin typeface="Arial" pitchFamily="34" charset="0"/>
                          <a:cs typeface="Arial" pitchFamily="34" charset="0"/>
                        </a:rPr>
                        <a:t> Mansion</a:t>
                      </a:r>
                    </a:p>
                    <a:p>
                      <a:r>
                        <a:rPr lang="en-US" sz="900" dirty="0" err="1" smtClean="0">
                          <a:latin typeface="Arial" pitchFamily="34" charset="0"/>
                          <a:cs typeface="Arial" pitchFamily="34" charset="0"/>
                        </a:rPr>
                        <a:t>Colaba</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r>
              <a:tr h="512323">
                <a:tc>
                  <a:txBody>
                    <a:bodyPr/>
                    <a:lstStyle/>
                    <a:p>
                      <a:r>
                        <a:rPr lang="en-US" sz="900" dirty="0" err="1" smtClean="0">
                          <a:latin typeface="Arial" pitchFamily="34" charset="0"/>
                          <a:cs typeface="Arial" pitchFamily="34" charset="0"/>
                        </a:rPr>
                        <a:t>Promod</a:t>
                      </a:r>
                      <a:r>
                        <a:rPr lang="en-US" sz="900" dirty="0" smtClean="0">
                          <a:latin typeface="Arial" pitchFamily="34" charset="0"/>
                          <a:cs typeface="Arial" pitchFamily="34" charset="0"/>
                        </a:rPr>
                        <a:t> (Atria Mall </a:t>
                      </a:r>
                      <a:r>
                        <a:rPr lang="en-US" sz="900" dirty="0" err="1" smtClean="0">
                          <a:latin typeface="Arial" pitchFamily="34" charset="0"/>
                          <a:cs typeface="Arial" pitchFamily="34" charset="0"/>
                        </a:rPr>
                        <a:t>Worli</a:t>
                      </a:r>
                      <a:r>
                        <a:rPr lang="en-US" sz="900" dirty="0" smtClean="0">
                          <a:latin typeface="Arial" pitchFamily="34" charset="0"/>
                          <a:cs typeface="Arial" pitchFamily="34" charset="0"/>
                        </a:rPr>
                        <a:t>)</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Garment Show Room (Atria Mall</a:t>
                      </a:r>
                      <a:r>
                        <a:rPr lang="en-US" sz="900" baseline="0" dirty="0" smtClean="0">
                          <a:latin typeface="Arial" pitchFamily="34" charset="0"/>
                          <a:cs typeface="Arial" pitchFamily="34" charset="0"/>
                        </a:rPr>
                        <a:t> </a:t>
                      </a:r>
                      <a:r>
                        <a:rPr lang="en-US" sz="900" dirty="0" err="1" smtClean="0">
                          <a:latin typeface="Arial" pitchFamily="34" charset="0"/>
                          <a:cs typeface="Arial" pitchFamily="34" charset="0"/>
                        </a:rPr>
                        <a:t>Worli</a:t>
                      </a:r>
                      <a:r>
                        <a:rPr lang="en-US" sz="900" dirty="0" smtClean="0">
                          <a:latin typeface="Arial" pitchFamily="34" charset="0"/>
                          <a:cs typeface="Arial" pitchFamily="34" charset="0"/>
                        </a:rPr>
                        <a:t>)</a:t>
                      </a:r>
                    </a:p>
                    <a:p>
                      <a:pPr>
                        <a:lnSpc>
                          <a:spcPts val="900"/>
                        </a:lnSpc>
                      </a:pPr>
                      <a:endParaRPr lang="en-US" sz="900" dirty="0" smtClean="0">
                        <a:latin typeface="Arial" pitchFamily="34" charset="0"/>
                        <a:cs typeface="Arial" pitchFamily="34" charset="0"/>
                      </a:endParaRPr>
                    </a:p>
                    <a:p>
                      <a:pPr>
                        <a:lnSpc>
                          <a:spcPts val="900"/>
                        </a:lnSpc>
                      </a:pPr>
                      <a:r>
                        <a:rPr lang="en-US" sz="900" dirty="0" err="1" smtClean="0">
                          <a:latin typeface="Arial" pitchFamily="34" charset="0"/>
                          <a:cs typeface="Arial" pitchFamily="34" charset="0"/>
                        </a:rPr>
                        <a:t>Lasenza</a:t>
                      </a:r>
                      <a:r>
                        <a:rPr lang="en-US" sz="900" dirty="0" smtClean="0">
                          <a:latin typeface="Arial" pitchFamily="34" charset="0"/>
                          <a:cs typeface="Arial" pitchFamily="34" charset="0"/>
                        </a:rPr>
                        <a:t> Show Room (Atria Mall</a:t>
                      </a:r>
                      <a:r>
                        <a:rPr lang="en-US" sz="900" baseline="0" dirty="0" smtClean="0">
                          <a:latin typeface="Arial" pitchFamily="34" charset="0"/>
                          <a:cs typeface="Arial" pitchFamily="34" charset="0"/>
                        </a:rPr>
                        <a:t> </a:t>
                      </a:r>
                      <a:r>
                        <a:rPr lang="en-US" sz="900" dirty="0" err="1" smtClean="0">
                          <a:latin typeface="Arial" pitchFamily="34" charset="0"/>
                          <a:cs typeface="Arial" pitchFamily="34" charset="0"/>
                        </a:rPr>
                        <a:t>Worli</a:t>
                      </a:r>
                      <a:r>
                        <a:rPr lang="en-US" sz="900" dirty="0" smtClean="0">
                          <a:latin typeface="Arial" pitchFamily="34" charset="0"/>
                          <a:cs typeface="Arial" pitchFamily="34" charset="0"/>
                        </a:rPr>
                        <a: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fr-FR" sz="900" dirty="0" smtClean="0">
                          <a:latin typeface="Arial" pitchFamily="34" charset="0"/>
                          <a:cs typeface="Arial" pitchFamily="34" charset="0"/>
                        </a:rPr>
                        <a:t>63 Lacs</a:t>
                      </a:r>
                    </a:p>
                    <a:p>
                      <a:pPr>
                        <a:lnSpc>
                          <a:spcPts val="900"/>
                        </a:lnSpc>
                      </a:pPr>
                      <a:endParaRPr lang="fr-FR" sz="900" dirty="0" smtClean="0">
                        <a:latin typeface="Arial" pitchFamily="34" charset="0"/>
                        <a:cs typeface="Arial" pitchFamily="34" charset="0"/>
                      </a:endParaRPr>
                    </a:p>
                    <a:p>
                      <a:pPr>
                        <a:lnSpc>
                          <a:spcPts val="900"/>
                        </a:lnSpc>
                      </a:pPr>
                      <a:r>
                        <a:rPr lang="fr-FR" sz="900" dirty="0" smtClean="0">
                          <a:latin typeface="Arial" pitchFamily="34" charset="0"/>
                          <a:cs typeface="Arial" pitchFamily="34" charset="0"/>
                        </a:rPr>
                        <a:t>89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Russell Street, 224/6 Road</a:t>
                      </a:r>
                    </a:p>
                    <a:p>
                      <a:r>
                        <a:rPr lang="en-US" sz="900" dirty="0" smtClean="0">
                          <a:latin typeface="Arial" pitchFamily="34" charset="0"/>
                          <a:cs typeface="Arial" pitchFamily="34" charset="0"/>
                        </a:rPr>
                        <a:t>Canada, U.S.A.</a:t>
                      </a:r>
                      <a:endParaRPr lang="en-US" sz="900" dirty="0" err="1"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Lounge Bar</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28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Atlanta</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err="1" smtClean="0">
                          <a:latin typeface="Arial" pitchFamily="34" charset="0"/>
                          <a:cs typeface="Arial" pitchFamily="34" charset="0"/>
                        </a:rPr>
                        <a:t>Tadaka</a:t>
                      </a:r>
                      <a:r>
                        <a:rPr lang="en-US" sz="900" dirty="0" smtClean="0">
                          <a:latin typeface="Arial" pitchFamily="34" charset="0"/>
                          <a:cs typeface="Arial" pitchFamily="34" charset="0"/>
                        </a:rPr>
                        <a:t> 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27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Creations</a:t>
                      </a: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British Airways</a:t>
                      </a:r>
                    </a:p>
                    <a:p>
                      <a:r>
                        <a:rPr lang="en-US" sz="900" dirty="0" smtClean="0">
                          <a:latin typeface="Arial" pitchFamily="34" charset="0"/>
                          <a:cs typeface="Arial" pitchFamily="34" charset="0"/>
                        </a:rPr>
                        <a:t>(International Airport)</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Premium Check Inn / Back Office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68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D.A. Designs</a:t>
                      </a:r>
                    </a:p>
                    <a:p>
                      <a:r>
                        <a:rPr lang="en-US" sz="900" dirty="0" smtClean="0">
                          <a:latin typeface="Arial" pitchFamily="34" charset="0"/>
                          <a:cs typeface="Arial" pitchFamily="34" charset="0"/>
                        </a:rPr>
                        <a:t>Lokhandwala Complex,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Gulf Airways</a:t>
                      </a:r>
                    </a:p>
                    <a:p>
                      <a:r>
                        <a:rPr lang="en-US" sz="900" dirty="0" smtClean="0">
                          <a:latin typeface="Arial" pitchFamily="34" charset="0"/>
                          <a:cs typeface="Arial" pitchFamily="34" charset="0"/>
                        </a:rPr>
                        <a:t>(International Airport)</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Back Office</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19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D.A. Designs</a:t>
                      </a:r>
                    </a:p>
                    <a:p>
                      <a:r>
                        <a:rPr lang="en-US" sz="900" dirty="0" smtClean="0">
                          <a:latin typeface="Arial" pitchFamily="34" charset="0"/>
                          <a:cs typeface="Arial" pitchFamily="34" charset="0"/>
                        </a:rPr>
                        <a:t>Lokhandwala Complex,</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1A2B"/>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76441" y="907627"/>
          <a:ext cx="7839367" cy="4084176"/>
        </p:xfrm>
        <a:graphic>
          <a:graphicData uri="http://schemas.openxmlformats.org/drawingml/2006/table">
            <a:tbl>
              <a:tblPr firstRow="1" bandRow="1">
                <a:tableStyleId>{21E4AEA4-8DFA-4A89-87EB-49C32662AFE0}</a:tableStyleId>
              </a:tblPr>
              <a:tblGrid>
                <a:gridCol w="1786913"/>
                <a:gridCol w="2548913"/>
                <a:gridCol w="1128760"/>
                <a:gridCol w="2374781"/>
              </a:tblGrid>
              <a:tr h="311573">
                <a:tc>
                  <a:txBody>
                    <a:bodyPr/>
                    <a:lstStyle/>
                    <a:p>
                      <a:r>
                        <a:rPr lang="en-US" sz="1000" dirty="0" smtClean="0">
                          <a:latin typeface="Arial" pitchFamily="34" charset="0"/>
                          <a:cs typeface="Arial" pitchFamily="34" charset="0"/>
                        </a:rPr>
                        <a:t>Name of the project</a:t>
                      </a:r>
                      <a:endParaRPr lang="en-US" sz="1000" dirty="0">
                        <a:latin typeface="Arial" pitchFamily="34" charset="0"/>
                        <a:cs typeface="Arial" pitchFamily="34" charset="0"/>
                      </a:endParaRPr>
                    </a:p>
                  </a:txBody>
                  <a:tcPr anchor="ct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Project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Amount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r>
                        <a:rPr lang="en-US" sz="1000" dirty="0" smtClean="0">
                          <a:latin typeface="Arial" pitchFamily="34" charset="0"/>
                          <a:cs typeface="Arial" pitchFamily="34" charset="0"/>
                        </a:rPr>
                        <a:t>Architect</a:t>
                      </a:r>
                      <a:endParaRPr lang="en-US" sz="1000" dirty="0">
                        <a:latin typeface="Arial" pitchFamily="34" charset="0"/>
                        <a:cs typeface="Arial"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tr>
              <a:tr h="569843">
                <a:tc>
                  <a:txBody>
                    <a:bodyPr/>
                    <a:lstStyle/>
                    <a:p>
                      <a:r>
                        <a:rPr lang="en-US" sz="900" dirty="0" err="1" smtClean="0">
                          <a:latin typeface="Arial" pitchFamily="34" charset="0"/>
                          <a:cs typeface="Arial" pitchFamily="34" charset="0"/>
                        </a:rPr>
                        <a:t>Rajdhani</a:t>
                      </a:r>
                      <a:r>
                        <a:rPr lang="en-US" sz="900" dirty="0" smtClean="0">
                          <a:latin typeface="Arial" pitchFamily="34" charset="0"/>
                          <a:cs typeface="Arial" pitchFamily="34" charset="0"/>
                        </a:rPr>
                        <a:t> Restaurant,</a:t>
                      </a:r>
                    </a:p>
                    <a:p>
                      <a:r>
                        <a:rPr lang="en-US" sz="900" dirty="0" smtClean="0">
                          <a:latin typeface="Arial" pitchFamily="34" charset="0"/>
                          <a:cs typeface="Arial" pitchFamily="34" charset="0"/>
                        </a:rPr>
                        <a:t>Ahmadabad</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en-US" sz="900" kern="1200" baseline="0" dirty="0" smtClean="0">
                          <a:solidFill>
                            <a:schemeClr val="dk1"/>
                          </a:solidFill>
                          <a:latin typeface="Arial" pitchFamily="34" charset="0"/>
                          <a:ea typeface="+mn-ea"/>
                          <a:cs typeface="Arial" pitchFamily="34" charset="0"/>
                        </a:rPr>
                        <a:t>Restaurant with kitchen</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ts val="900"/>
                        </a:lnSpc>
                      </a:pPr>
                      <a:r>
                        <a:rPr lang="fr-FR" sz="900" dirty="0" smtClean="0">
                          <a:latin typeface="Arial" pitchFamily="34" charset="0"/>
                          <a:cs typeface="Arial" pitchFamily="34" charset="0"/>
                        </a:rPr>
                        <a:t>53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r>
                        <a:rPr lang="en-US" sz="900" dirty="0" smtClean="0">
                          <a:latin typeface="Arial" pitchFamily="34" charset="0"/>
                          <a:cs typeface="Arial" pitchFamily="34" charset="0"/>
                        </a:rPr>
                        <a:t>A Group design,</a:t>
                      </a:r>
                    </a:p>
                    <a:p>
                      <a:r>
                        <a:rPr lang="en-US" sz="900" dirty="0" err="1" smtClean="0">
                          <a:latin typeface="Arial" pitchFamily="34" charset="0"/>
                          <a:cs typeface="Arial" pitchFamily="34" charset="0"/>
                        </a:rPr>
                        <a:t>Santacruz</a:t>
                      </a:r>
                      <a:r>
                        <a:rPr lang="en-US" sz="900" dirty="0" smtClean="0">
                          <a:latin typeface="Arial" pitchFamily="34" charset="0"/>
                          <a:cs typeface="Arial" pitchFamily="34" charset="0"/>
                        </a:rPr>
                        <a:t> west,</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lumMod val="20000"/>
                        <a:lumOff val="80000"/>
                      </a:schemeClr>
                    </a:solidFill>
                  </a:tcPr>
                </a:tc>
              </a:tr>
              <a:tr h="512323">
                <a:tc>
                  <a:txBody>
                    <a:bodyPr/>
                    <a:lstStyle/>
                    <a:p>
                      <a:r>
                        <a:rPr lang="en-US" sz="900" dirty="0" err="1" smtClean="0">
                          <a:latin typeface="Arial" pitchFamily="34" charset="0"/>
                          <a:cs typeface="Arial" pitchFamily="34" charset="0"/>
                        </a:rPr>
                        <a:t>Rajdhani</a:t>
                      </a:r>
                      <a:r>
                        <a:rPr lang="en-US" sz="900" dirty="0" smtClean="0">
                          <a:latin typeface="Arial" pitchFamily="34" charset="0"/>
                          <a:cs typeface="Arial" pitchFamily="34" charset="0"/>
                        </a:rPr>
                        <a:t> Restaurant</a:t>
                      </a:r>
                    </a:p>
                    <a:p>
                      <a:r>
                        <a:rPr lang="en-US" sz="900" dirty="0" smtClean="0">
                          <a:latin typeface="Arial" pitchFamily="34" charset="0"/>
                          <a:cs typeface="Arial" pitchFamily="34" charset="0"/>
                        </a:rPr>
                        <a:t>R City Mall, Ghatkopar</a:t>
                      </a:r>
                      <a:endParaRPr lang="en-US" sz="900" dirty="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en-US" sz="900" dirty="0" smtClean="0">
                          <a:latin typeface="Arial" pitchFamily="34" charset="0"/>
                          <a:cs typeface="Arial" pitchFamily="34" charset="0"/>
                        </a:rPr>
                        <a:t>Restaurant with kitchen</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nSpc>
                          <a:spcPts val="900"/>
                        </a:lnSpc>
                      </a:pPr>
                      <a:r>
                        <a:rPr lang="fr-FR" sz="900" dirty="0" smtClean="0">
                          <a:latin typeface="Arial" pitchFamily="34" charset="0"/>
                          <a:cs typeface="Arial" pitchFamily="34" charset="0"/>
                        </a:rPr>
                        <a:t>53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A Group design,</a:t>
                      </a:r>
                    </a:p>
                    <a:p>
                      <a:r>
                        <a:rPr lang="en-US" sz="900" dirty="0" err="1" smtClean="0">
                          <a:latin typeface="Arial" pitchFamily="34" charset="0"/>
                          <a:cs typeface="Arial" pitchFamily="34" charset="0"/>
                        </a:rPr>
                        <a:t>Santacruz</a:t>
                      </a:r>
                      <a:r>
                        <a:rPr lang="en-US" sz="900" dirty="0" smtClean="0">
                          <a:latin typeface="Arial" pitchFamily="34" charset="0"/>
                          <a:cs typeface="Arial" pitchFamily="34" charset="0"/>
                        </a:rPr>
                        <a:t> west,</a:t>
                      </a:r>
                      <a:r>
                        <a:rPr lang="en-US" sz="900" baseline="0" dirty="0" smtClean="0">
                          <a:latin typeface="Arial" pitchFamily="34" charset="0"/>
                          <a:cs typeface="Arial" pitchFamily="34" charset="0"/>
                        </a:rPr>
                        <a:t> </a:t>
                      </a:r>
                      <a:r>
                        <a:rPr lang="en-US" sz="900" dirty="0" smtClean="0">
                          <a:latin typeface="Arial" pitchFamily="34" charset="0"/>
                          <a:cs typeface="Arial" pitchFamily="34" charset="0"/>
                        </a:rPr>
                        <a:t>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err="1" smtClean="0">
                          <a:latin typeface="Arial" pitchFamily="34" charset="0"/>
                          <a:cs typeface="Arial" pitchFamily="34" charset="0"/>
                        </a:rPr>
                        <a:t>Rajdhani</a:t>
                      </a:r>
                      <a:r>
                        <a:rPr lang="en-US" sz="900" dirty="0" smtClean="0">
                          <a:latin typeface="Arial" pitchFamily="34" charset="0"/>
                          <a:cs typeface="Arial" pitchFamily="34" charset="0"/>
                        </a:rPr>
                        <a:t> Restaurant,</a:t>
                      </a:r>
                    </a:p>
                    <a:p>
                      <a:r>
                        <a:rPr lang="en-US" sz="900" dirty="0" smtClean="0">
                          <a:latin typeface="Arial" pitchFamily="34" charset="0"/>
                          <a:cs typeface="Arial" pitchFamily="34" charset="0"/>
                        </a:rPr>
                        <a:t>Phoenix Mall</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kern="1200" baseline="0" dirty="0" smtClean="0">
                          <a:solidFill>
                            <a:schemeClr val="dk1"/>
                          </a:solidFill>
                          <a:latin typeface="Arial" pitchFamily="34" charset="0"/>
                          <a:ea typeface="+mn-ea"/>
                          <a:cs typeface="Arial" pitchFamily="34" charset="0"/>
                        </a:rPr>
                        <a:t>Restaurant with kitchen</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42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Space &amp; People Designer, </a:t>
                      </a:r>
                      <a:r>
                        <a:rPr lang="en-US" sz="900" dirty="0" err="1" smtClean="0">
                          <a:latin typeface="Arial" pitchFamily="34" charset="0"/>
                          <a:cs typeface="Arial" pitchFamily="34" charset="0"/>
                        </a:rPr>
                        <a:t>Juhu</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245551">
                <a:tc>
                  <a:txBody>
                    <a:bodyPr/>
                    <a:lstStyle/>
                    <a:p>
                      <a:r>
                        <a:rPr lang="en-US" sz="900" dirty="0" err="1" smtClean="0">
                          <a:latin typeface="Arial" pitchFamily="34" charset="0"/>
                          <a:cs typeface="Arial" pitchFamily="34" charset="0"/>
                        </a:rPr>
                        <a:t>Rajdhani</a:t>
                      </a:r>
                      <a:r>
                        <a:rPr lang="en-US" sz="900" dirty="0" smtClean="0">
                          <a:latin typeface="Arial" pitchFamily="34" charset="0"/>
                          <a:cs typeface="Arial" pitchFamily="34" charset="0"/>
                        </a:rPr>
                        <a:t>, Bangalore</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47</a:t>
                      </a:r>
                      <a:r>
                        <a:rPr lang="en-US" sz="900" baseline="0" dirty="0" smtClean="0">
                          <a:latin typeface="Arial" pitchFamily="34" charset="0"/>
                          <a:cs typeface="Arial" pitchFamily="34" charset="0"/>
                        </a:rPr>
                        <a:t>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Space &amp; People Designer, </a:t>
                      </a:r>
                      <a:r>
                        <a:rPr lang="en-US" sz="900" dirty="0" err="1" smtClean="0">
                          <a:latin typeface="Arial" pitchFamily="34" charset="0"/>
                          <a:cs typeface="Arial" pitchFamily="34" charset="0"/>
                        </a:rPr>
                        <a:t>Juhu</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301431">
                <a:tc>
                  <a:txBody>
                    <a:bodyPr/>
                    <a:lstStyle/>
                    <a:p>
                      <a:r>
                        <a:rPr lang="en-US" sz="900" dirty="0" err="1" smtClean="0">
                          <a:latin typeface="Arial" pitchFamily="34" charset="0"/>
                          <a:cs typeface="Arial" pitchFamily="34" charset="0"/>
                        </a:rPr>
                        <a:t>Rajdhani</a:t>
                      </a:r>
                      <a:r>
                        <a:rPr lang="en-US" sz="900" dirty="0" smtClean="0">
                          <a:latin typeface="Arial" pitchFamily="34" charset="0"/>
                          <a:cs typeface="Arial" pitchFamily="34" charset="0"/>
                        </a:rPr>
                        <a:t>, Pune</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49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Space &amp; People Designer, </a:t>
                      </a:r>
                      <a:r>
                        <a:rPr lang="en-US" sz="900" dirty="0" err="1" smtClean="0">
                          <a:latin typeface="Arial" pitchFamily="34" charset="0"/>
                          <a:cs typeface="Arial" pitchFamily="34" charset="0"/>
                        </a:rPr>
                        <a:t>Juhu</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296351">
                <a:tc>
                  <a:txBody>
                    <a:bodyPr/>
                    <a:lstStyle/>
                    <a:p>
                      <a:r>
                        <a:rPr lang="en-US" sz="900" dirty="0" smtClean="0">
                          <a:latin typeface="Arial" pitchFamily="34" charset="0"/>
                          <a:cs typeface="Arial" pitchFamily="34" charset="0"/>
                        </a:rPr>
                        <a:t>Manchester United , </a:t>
                      </a:r>
                      <a:r>
                        <a:rPr lang="en-US" sz="900" dirty="0" err="1" smtClean="0">
                          <a:latin typeface="Arial" pitchFamily="34" charset="0"/>
                          <a:cs typeface="Arial" pitchFamily="34" charset="0"/>
                        </a:rPr>
                        <a:t>Pune</a:t>
                      </a:r>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97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Crations</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r>
                        <a:rPr lang="en-US" sz="900" dirty="0" smtClean="0">
                          <a:latin typeface="Arial" pitchFamily="34" charset="0"/>
                          <a:cs typeface="Arial" pitchFamily="34" charset="0"/>
                        </a:rPr>
                        <a:t>Manchester United R City Mall,</a:t>
                      </a:r>
                    </a:p>
                    <a:p>
                      <a:r>
                        <a:rPr lang="en-US" sz="900" dirty="0" smtClean="0">
                          <a:latin typeface="Arial" pitchFamily="34" charset="0"/>
                          <a:cs typeface="Arial" pitchFamily="34" charset="0"/>
                        </a:rPr>
                        <a:t>Ghatkopar</a:t>
                      </a: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Restaurant</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97 </a:t>
                      </a:r>
                      <a:r>
                        <a:rPr lang="en-US" sz="900" dirty="0" err="1" smtClean="0">
                          <a:latin typeface="Arial" pitchFamily="34" charset="0"/>
                          <a:cs typeface="Arial" pitchFamily="34" charset="0"/>
                        </a:rPr>
                        <a:t>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r>
                        <a:rPr lang="en-US" sz="900" dirty="0" smtClean="0">
                          <a:latin typeface="Arial" pitchFamily="34" charset="0"/>
                          <a:cs typeface="Arial" pitchFamily="34" charset="0"/>
                        </a:rPr>
                        <a:t>M/s. </a:t>
                      </a:r>
                      <a:r>
                        <a:rPr lang="en-US" sz="900" dirty="0" err="1" smtClean="0">
                          <a:latin typeface="Arial" pitchFamily="34" charset="0"/>
                          <a:cs typeface="Arial" pitchFamily="34" charset="0"/>
                        </a:rPr>
                        <a:t>Shilpi</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Crations</a:t>
                      </a:r>
                      <a:endParaRPr lang="en-US" sz="900" dirty="0" smtClean="0">
                        <a:latin typeface="Arial" pitchFamily="34" charset="0"/>
                        <a:cs typeface="Arial" pitchFamily="34" charset="0"/>
                      </a:endParaRPr>
                    </a:p>
                    <a:p>
                      <a:r>
                        <a:rPr lang="en-US" sz="900" dirty="0" err="1" smtClean="0">
                          <a:latin typeface="Arial" pitchFamily="34" charset="0"/>
                          <a:cs typeface="Arial" pitchFamily="34" charset="0"/>
                        </a:rPr>
                        <a:t>Parel</a:t>
                      </a:r>
                      <a:r>
                        <a:rPr lang="en-US" sz="900" dirty="0" smtClean="0">
                          <a:latin typeface="Arial" pitchFamily="34" charset="0"/>
                          <a:cs typeface="Arial" pitchFamily="34" charset="0"/>
                        </a:rPr>
                        <a:t> Mumbai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3489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Hyatt Regency, </a:t>
                      </a:r>
                      <a:r>
                        <a:rPr lang="en-US" sz="900" dirty="0" err="1" smtClean="0">
                          <a:latin typeface="Arial" pitchFamily="34" charset="0"/>
                          <a:cs typeface="Arial" pitchFamily="34" charset="0"/>
                        </a:rPr>
                        <a:t>Ahmedabad</a:t>
                      </a:r>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dk1"/>
                          </a:solidFill>
                          <a:latin typeface="Arial" pitchFamily="34" charset="0"/>
                          <a:ea typeface="+mn-ea"/>
                          <a:cs typeface="Arial" pitchFamily="34" charset="0"/>
                        </a:rPr>
                        <a:t>Back of the House </a:t>
                      </a:r>
                      <a:r>
                        <a:rPr lang="en-US" sz="900" kern="1200" baseline="0" dirty="0" err="1" smtClean="0">
                          <a:solidFill>
                            <a:schemeClr val="dk1"/>
                          </a:solidFill>
                          <a:latin typeface="Arial" pitchFamily="34" charset="0"/>
                          <a:ea typeface="+mn-ea"/>
                          <a:cs typeface="Arial" pitchFamily="34" charset="0"/>
                        </a:rPr>
                        <a:t>Naman</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latin typeface="Arial" pitchFamily="34" charset="0"/>
                          <a:cs typeface="Arial" pitchFamily="34" charset="0"/>
                        </a:rPr>
                        <a:t>313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HBA Dubai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r h="4604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err="1" smtClean="0">
                          <a:latin typeface="Arial" pitchFamily="34" charset="0"/>
                          <a:cs typeface="Arial" pitchFamily="34" charset="0"/>
                        </a:rPr>
                        <a:t>Naman</a:t>
                      </a:r>
                      <a:r>
                        <a:rPr lang="en-US" sz="900" dirty="0" smtClean="0">
                          <a:latin typeface="Arial" pitchFamily="34" charset="0"/>
                          <a:cs typeface="Arial" pitchFamily="34" charset="0"/>
                        </a:rPr>
                        <a:t> Midtown, </a:t>
                      </a:r>
                      <a:r>
                        <a:rPr lang="en-US" sz="900" dirty="0" err="1" smtClean="0">
                          <a:latin typeface="Arial" pitchFamily="34" charset="0"/>
                          <a:cs typeface="Arial" pitchFamily="34" charset="0"/>
                        </a:rPr>
                        <a:t>Worli</a:t>
                      </a:r>
                      <a:endParaRPr lang="en-US" sz="900" dirty="0" smtClean="0">
                        <a:latin typeface="Arial" pitchFamily="34" charset="0"/>
                        <a:cs typeface="Arial" pitchFamily="34" charset="0"/>
                      </a:endParaRPr>
                    </a:p>
                  </a:txBody>
                  <a:tcPr marT="91440" marB="91440">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Typical Lift Lobbies Area</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latin typeface="Arial" pitchFamily="34" charset="0"/>
                          <a:cs typeface="Arial" pitchFamily="34" charset="0"/>
                        </a:rPr>
                        <a:t>679 Lacs</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rial" pitchFamily="34" charset="0"/>
                          <a:cs typeface="Arial" pitchFamily="34" charset="0"/>
                        </a:rPr>
                        <a:t>Studio HBA , New Delhi</a:t>
                      </a:r>
                      <a:endParaRPr lang="en-US" sz="900" dirty="0">
                        <a:latin typeface="Arial" pitchFamily="34" charset="0"/>
                        <a:cs typeface="Arial" pitchFamily="34" charset="0"/>
                      </a:endParaRPr>
                    </a:p>
                  </a:txBody>
                  <a:tcPr marT="91440" marB="91440">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583095" y="299596"/>
            <a:ext cx="4041913" cy="769441"/>
          </a:xfrm>
          <a:prstGeom prst="rect">
            <a:avLst/>
          </a:prstGeom>
          <a:noFill/>
        </p:spPr>
        <p:txBody>
          <a:bodyPr wrap="square" rtlCol="0">
            <a:spAutoFit/>
          </a:bodyPr>
          <a:lstStyle/>
          <a:p>
            <a:r>
              <a:rPr lang="en-US" sz="2200" dirty="0" smtClean="0">
                <a:solidFill>
                  <a:schemeClr val="bg1"/>
                </a:solidFill>
                <a:latin typeface="Georgia" pitchFamily="18" charset="0"/>
                <a:cs typeface="Arial" pitchFamily="34" charset="0"/>
              </a:rPr>
              <a:t>Projects</a:t>
            </a:r>
          </a:p>
          <a:p>
            <a:endParaRPr lang="en-US" sz="2200" dirty="0" smtClean="0">
              <a:solidFill>
                <a:schemeClr val="bg1"/>
              </a:solidFill>
              <a:latin typeface="Georgia" pitchFamily="18" charset="0"/>
              <a:cs typeface="Arial" pitchFamily="34" charset="0"/>
            </a:endParaRPr>
          </a:p>
        </p:txBody>
      </p:sp>
      <p:sp>
        <p:nvSpPr>
          <p:cNvPr id="6" name="Rectangle 5"/>
          <p:cNvSpPr/>
          <p:nvPr/>
        </p:nvSpPr>
        <p:spPr>
          <a:xfrm>
            <a:off x="1822315" y="484833"/>
            <a:ext cx="7321685" cy="104850"/>
          </a:xfrm>
          <a:prstGeom prst="rect">
            <a:avLst/>
          </a:prstGeom>
          <a:solidFill>
            <a:srgbClr val="CB4F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1500"/>
                            </p:stCondLst>
                            <p:childTnLst>
                              <p:par>
                                <p:cTn id="13" presetID="37"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3077</TotalTime>
  <Words>2099</Words>
  <Application>Microsoft Office PowerPoint</Application>
  <PresentationFormat>On-screen Show (16:9)</PresentationFormat>
  <Paragraphs>550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iMac</dc:creator>
  <cp:lastModifiedBy>yukti</cp:lastModifiedBy>
  <cp:revision>706</cp:revision>
  <dcterms:created xsi:type="dcterms:W3CDTF">2013-07-26T05:55:06Z</dcterms:created>
  <dcterms:modified xsi:type="dcterms:W3CDTF">2014-08-27T11:42:40Z</dcterms:modified>
</cp:coreProperties>
</file>